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Lst>
  <p:notesMasterIdLst>
    <p:notesMasterId r:id="rId101"/>
  </p:notesMasterIdLst>
  <p:sldIdLst>
    <p:sldId id="256"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32" r:id="rId48"/>
    <p:sldId id="333" r:id="rId49"/>
    <p:sldId id="334" r:id="rId50"/>
    <p:sldId id="335" r:id="rId51"/>
    <p:sldId id="336" r:id="rId52"/>
    <p:sldId id="337" r:id="rId53"/>
    <p:sldId id="338" r:id="rId54"/>
    <p:sldId id="318"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90" r:id="rId68"/>
    <p:sldId id="391" r:id="rId69"/>
    <p:sldId id="392" r:id="rId70"/>
    <p:sldId id="393" r:id="rId71"/>
    <p:sldId id="394" r:id="rId72"/>
    <p:sldId id="395" r:id="rId73"/>
    <p:sldId id="396" r:id="rId74"/>
    <p:sldId id="397" r:id="rId75"/>
    <p:sldId id="398" r:id="rId76"/>
    <p:sldId id="399" r:id="rId77"/>
    <p:sldId id="400" r:id="rId78"/>
    <p:sldId id="401" r:id="rId79"/>
    <p:sldId id="402" r:id="rId80"/>
    <p:sldId id="403" r:id="rId81"/>
    <p:sldId id="404" r:id="rId82"/>
    <p:sldId id="405" r:id="rId83"/>
    <p:sldId id="406" r:id="rId84"/>
    <p:sldId id="408" r:id="rId85"/>
    <p:sldId id="409" r:id="rId86"/>
    <p:sldId id="410" r:id="rId87"/>
    <p:sldId id="411" r:id="rId88"/>
    <p:sldId id="412" r:id="rId89"/>
    <p:sldId id="424" r:id="rId90"/>
    <p:sldId id="413" r:id="rId91"/>
    <p:sldId id="414" r:id="rId92"/>
    <p:sldId id="415" r:id="rId93"/>
    <p:sldId id="419" r:id="rId94"/>
    <p:sldId id="416" r:id="rId95"/>
    <p:sldId id="418" r:id="rId96"/>
    <p:sldId id="420" r:id="rId97"/>
    <p:sldId id="421" r:id="rId98"/>
    <p:sldId id="422" r:id="rId99"/>
    <p:sldId id="423" r:id="rId100"/>
  </p:sldIdLst>
  <p:sldSz cx="9144000" cy="6858000" type="screen4x3"/>
  <p:notesSz cx="6858000" cy="9144000"/>
  <p:embeddedFontLst>
    <p:embeddedFont>
      <p:font typeface="Wingdings 3" panose="05040102010807070707" pitchFamily="18" charset="2"/>
      <p:regular r:id="rId102"/>
    </p:embeddedFont>
    <p:embeddedFont>
      <p:font typeface="Calibri" panose="020F0502020204030204" pitchFamily="34" charset="0"/>
      <p:regular r:id="rId103"/>
      <p:bold r:id="rId104"/>
      <p:italic r:id="rId105"/>
      <p:boldItalic r:id="rId106"/>
    </p:embeddedFont>
    <p:embeddedFont>
      <p:font typeface="Century Gothic" panose="020B0502020202020204" pitchFamily="34" charset="0"/>
      <p:regular r:id="rId107"/>
      <p:bold r:id="rId108"/>
      <p:italic r:id="rId109"/>
      <p:boldItalic r:id="rId11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6" roundtripDataSignature="AMtx7mhjHSXJhiGCySkii7XkhL+xW5yh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38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96" Type="http://customschemas.google.com/relationships/presentationmetadata" Target="metadata"/><Relationship Id="rId20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97"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19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084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246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9643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809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84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6532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349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8794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511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77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7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2053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4203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264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376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426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212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898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299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1336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156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868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109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157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454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145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6612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7028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4012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0485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0410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657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3876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897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3903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402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3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427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1013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6387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5075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9466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164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1898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8571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6456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9853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395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018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79</a:t>
            </a:fld>
            <a:endParaRPr lang="en-US"/>
          </a:p>
        </p:txBody>
      </p:sp>
    </p:spTree>
    <p:extLst>
      <p:ext uri="{BB962C8B-B14F-4D97-AF65-F5344CB8AC3E}">
        <p14:creationId xmlns:p14="http://schemas.microsoft.com/office/powerpoint/2010/main" val="385648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562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2315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923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00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447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2661651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1790538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39504864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5684321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00106355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69558564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93321532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6952874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87552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36650724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83431285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62920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5755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4515479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980635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47260660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3209925" y="-2179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90" name="Google Shape;90;p1"/>
          <p:cNvSpPr txBox="1">
            <a:spLocks noGrp="1"/>
          </p:cNvSpPr>
          <p:nvPr>
            <p:ph idx="1"/>
          </p:nvPr>
        </p:nvSpPr>
        <p:spPr>
          <a:xfrm>
            <a:off x="457200" y="1844675"/>
            <a:ext cx="8229600" cy="3170058"/>
          </a:xfrm>
          <a:prstGeom prst="rect">
            <a:avLst/>
          </a:prstGeom>
          <a:solidFill>
            <a:srgbClr val="EBF1DE"/>
          </a:solid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chemeClr val="dk1"/>
              </a:buClr>
              <a:buSzPts val="4000"/>
              <a:buFont typeface="Arial"/>
              <a:buNone/>
            </a:pPr>
            <a:r>
              <a:rPr lang="en-US" sz="4000" b="1" i="0" u="none" strike="noStrike" cap="none" dirty="0">
                <a:solidFill>
                  <a:schemeClr val="dk1"/>
                </a:solidFill>
                <a:latin typeface="Times New Roman"/>
                <a:ea typeface="Times New Roman"/>
                <a:cs typeface="Times New Roman"/>
                <a:sym typeface="Times New Roman"/>
              </a:rPr>
              <a:t>Course Code: INT232</a:t>
            </a:r>
          </a:p>
          <a:p>
            <a:pPr marL="342900" marR="0" lvl="0" indent="-342900" algn="ctr" rtl="0">
              <a:lnSpc>
                <a:spcPct val="100000"/>
              </a:lnSpc>
              <a:spcBef>
                <a:spcPts val="0"/>
              </a:spcBef>
              <a:spcAft>
                <a:spcPts val="0"/>
              </a:spcAft>
              <a:buClr>
                <a:schemeClr val="dk1"/>
              </a:buClr>
              <a:buSzPts val="4000"/>
              <a:buFont typeface="Arial"/>
              <a:buNone/>
            </a:pPr>
            <a:r>
              <a:rPr lang="en-US" sz="4000" b="1" i="0" u="none" strike="noStrike" cap="none" dirty="0">
                <a:solidFill>
                  <a:schemeClr val="dk1"/>
                </a:solidFill>
                <a:latin typeface="Times New Roman"/>
                <a:ea typeface="Times New Roman"/>
                <a:cs typeface="Times New Roman"/>
                <a:sym typeface="Times New Roman"/>
              </a:rPr>
              <a:t>DATA SCIENCE TOOLBOX : R PROGRAMMING</a:t>
            </a:r>
            <a:endParaRPr lang="en-US" dirty="0"/>
          </a:p>
          <a:p>
            <a:pPr marL="342900" marR="0" lvl="0" indent="-342900" algn="ctr" rtl="0">
              <a:lnSpc>
                <a:spcPct val="100000"/>
              </a:lnSpc>
              <a:spcBef>
                <a:spcPts val="0"/>
              </a:spcBef>
              <a:spcAft>
                <a:spcPts val="0"/>
              </a:spcAft>
              <a:buClr>
                <a:schemeClr val="dk1"/>
              </a:buClr>
              <a:buSzPts val="4000"/>
              <a:buFont typeface="Arial"/>
              <a:buNone/>
            </a:pPr>
            <a:endParaRPr sz="4000" b="1" i="0" u="none" strike="noStrike" cap="none" dirty="0">
              <a:solidFill>
                <a:schemeClr val="dk1"/>
              </a:solidFill>
              <a:latin typeface="Times New Roman"/>
              <a:ea typeface="Times New Roman"/>
              <a:cs typeface="Times New Roman"/>
              <a:sym typeface="Times New Roman"/>
            </a:endParaRPr>
          </a:p>
          <a:p>
            <a:pPr marL="342900" marR="0" lvl="0" indent="-342900" algn="ctr" rtl="0">
              <a:lnSpc>
                <a:spcPct val="100000"/>
              </a:lnSpc>
              <a:spcBef>
                <a:spcPts val="0"/>
              </a:spcBef>
              <a:spcAft>
                <a:spcPts val="0"/>
              </a:spcAft>
              <a:buClr>
                <a:schemeClr val="dk1"/>
              </a:buClr>
              <a:buSzPts val="4000"/>
              <a:buFont typeface="Arial"/>
              <a:buNone/>
            </a:pPr>
            <a:endParaRPr sz="4000" b="1" i="0" u="none" strike="noStrike" cap="none" dirty="0">
              <a:solidFill>
                <a:schemeClr val="dk1"/>
              </a:solidFill>
              <a:latin typeface="Times New Roman"/>
              <a:ea typeface="Times New Roman"/>
              <a:cs typeface="Times New Roman"/>
              <a:sym typeface="Times New Roman"/>
            </a:endParaRPr>
          </a:p>
        </p:txBody>
      </p:sp>
      <p:sp>
        <p:nvSpPr>
          <p:cNvPr id="89" name="Google Shape;89;p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a:t>
            </a:fld>
            <a:endParaRPr/>
          </a:p>
        </p:txBody>
      </p:sp>
      <p:pic>
        <p:nvPicPr>
          <p:cNvPr id="91" name="Google Shape;91;p1" descr="India's Best Private University in Punjab - LPU"/>
          <p:cNvPicPr preferRelativeResize="0"/>
          <p:nvPr/>
        </p:nvPicPr>
        <p:blipFill rotWithShape="1">
          <a:blip r:embed="rId3">
            <a:alphaModFix/>
          </a:blip>
          <a:srcRect/>
          <a:stretch/>
        </p:blipFill>
        <p:spPr>
          <a:xfrm>
            <a:off x="5962650" y="0"/>
            <a:ext cx="2724150" cy="1676400"/>
          </a:xfrm>
          <a:prstGeom prst="rect">
            <a:avLst/>
          </a:prstGeom>
          <a:noFill/>
          <a:ln>
            <a:noFill/>
          </a:ln>
        </p:spPr>
      </p:pic>
      <p:sp>
        <p:nvSpPr>
          <p:cNvPr id="92" name="Google Shape;92;p1"/>
          <p:cNvSpPr txBox="1"/>
          <p:nvPr/>
        </p:nvSpPr>
        <p:spPr>
          <a:xfrm>
            <a:off x="179387" y="5834062"/>
            <a:ext cx="8507412"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10</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F1B99A9-9794-451E-8BA7-B4CBF0049023}"/>
              </a:ext>
            </a:extLst>
          </p:cNvPr>
          <p:cNvPicPr>
            <a:picLocks noChangeAspect="1"/>
          </p:cNvPicPr>
          <p:nvPr/>
        </p:nvPicPr>
        <p:blipFill>
          <a:blip r:embed="rId4"/>
          <a:stretch>
            <a:fillRect/>
          </a:stretch>
        </p:blipFill>
        <p:spPr>
          <a:xfrm>
            <a:off x="602331" y="540913"/>
            <a:ext cx="7401889" cy="5618987"/>
          </a:xfrm>
          <a:prstGeom prst="rect">
            <a:avLst/>
          </a:prstGeom>
        </p:spPr>
      </p:pic>
    </p:spTree>
    <p:extLst>
      <p:ext uri="{BB962C8B-B14F-4D97-AF65-F5344CB8AC3E}">
        <p14:creationId xmlns:p14="http://schemas.microsoft.com/office/powerpoint/2010/main" val="411992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11</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2196E9C-D275-4F4E-BBFD-574F3AB1F164}"/>
              </a:ext>
            </a:extLst>
          </p:cNvPr>
          <p:cNvPicPr>
            <a:picLocks noChangeAspect="1"/>
          </p:cNvPicPr>
          <p:nvPr/>
        </p:nvPicPr>
        <p:blipFill>
          <a:blip r:embed="rId4"/>
          <a:stretch>
            <a:fillRect/>
          </a:stretch>
        </p:blipFill>
        <p:spPr>
          <a:xfrm>
            <a:off x="270456" y="890587"/>
            <a:ext cx="8216375" cy="4914322"/>
          </a:xfrm>
          <a:prstGeom prst="rect">
            <a:avLst/>
          </a:prstGeom>
        </p:spPr>
      </p:pic>
    </p:spTree>
    <p:extLst>
      <p:ext uri="{BB962C8B-B14F-4D97-AF65-F5344CB8AC3E}">
        <p14:creationId xmlns:p14="http://schemas.microsoft.com/office/powerpoint/2010/main" val="1722388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F3CFA91-5500-4A45-BE74-4E8A79590C92}"/>
              </a:ext>
            </a:extLst>
          </p:cNvPr>
          <p:cNvPicPr>
            <a:picLocks noChangeAspect="1"/>
          </p:cNvPicPr>
          <p:nvPr/>
        </p:nvPicPr>
        <p:blipFill>
          <a:blip r:embed="rId4"/>
          <a:stretch>
            <a:fillRect/>
          </a:stretch>
        </p:blipFill>
        <p:spPr>
          <a:xfrm>
            <a:off x="315532" y="910330"/>
            <a:ext cx="8274676" cy="5208178"/>
          </a:xfrm>
          <a:prstGeom prst="rect">
            <a:avLst/>
          </a:prstGeom>
        </p:spPr>
      </p:pic>
    </p:spTree>
    <p:extLst>
      <p:ext uri="{BB962C8B-B14F-4D97-AF65-F5344CB8AC3E}">
        <p14:creationId xmlns:p14="http://schemas.microsoft.com/office/powerpoint/2010/main" val="1333885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8AA8247-B0A8-4C4E-9FD9-6FFC6FCD874E}"/>
              </a:ext>
            </a:extLst>
          </p:cNvPr>
          <p:cNvPicPr>
            <a:picLocks noChangeAspect="1"/>
          </p:cNvPicPr>
          <p:nvPr/>
        </p:nvPicPr>
        <p:blipFill>
          <a:blip r:embed="rId4"/>
          <a:stretch>
            <a:fillRect/>
          </a:stretch>
        </p:blipFill>
        <p:spPr>
          <a:xfrm>
            <a:off x="51516" y="938212"/>
            <a:ext cx="8402194" cy="5120673"/>
          </a:xfrm>
          <a:prstGeom prst="rect">
            <a:avLst/>
          </a:prstGeom>
        </p:spPr>
      </p:pic>
    </p:spTree>
    <p:extLst>
      <p:ext uri="{BB962C8B-B14F-4D97-AF65-F5344CB8AC3E}">
        <p14:creationId xmlns:p14="http://schemas.microsoft.com/office/powerpoint/2010/main" val="2236457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7ACCD63-978D-402C-A1B0-7D5D6F42C1F2}"/>
              </a:ext>
            </a:extLst>
          </p:cNvPr>
          <p:cNvPicPr>
            <a:picLocks noChangeAspect="1"/>
          </p:cNvPicPr>
          <p:nvPr/>
        </p:nvPicPr>
        <p:blipFill>
          <a:blip r:embed="rId4"/>
          <a:stretch>
            <a:fillRect/>
          </a:stretch>
        </p:blipFill>
        <p:spPr>
          <a:xfrm>
            <a:off x="178968" y="772712"/>
            <a:ext cx="8155407" cy="5312575"/>
          </a:xfrm>
          <a:prstGeom prst="rect">
            <a:avLst/>
          </a:prstGeom>
        </p:spPr>
      </p:pic>
    </p:spTree>
    <p:extLst>
      <p:ext uri="{BB962C8B-B14F-4D97-AF65-F5344CB8AC3E}">
        <p14:creationId xmlns:p14="http://schemas.microsoft.com/office/powerpoint/2010/main" val="2744457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15</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CCAD67E-1C84-4343-838A-0917F287EB8F}"/>
              </a:ext>
            </a:extLst>
          </p:cNvPr>
          <p:cNvPicPr>
            <a:picLocks noChangeAspect="1"/>
          </p:cNvPicPr>
          <p:nvPr/>
        </p:nvPicPr>
        <p:blipFill>
          <a:blip r:embed="rId4"/>
          <a:stretch>
            <a:fillRect/>
          </a:stretch>
        </p:blipFill>
        <p:spPr>
          <a:xfrm>
            <a:off x="321972" y="819556"/>
            <a:ext cx="8178085" cy="5093779"/>
          </a:xfrm>
          <a:prstGeom prst="rect">
            <a:avLst/>
          </a:prstGeom>
        </p:spPr>
      </p:pic>
    </p:spTree>
    <p:extLst>
      <p:ext uri="{BB962C8B-B14F-4D97-AF65-F5344CB8AC3E}">
        <p14:creationId xmlns:p14="http://schemas.microsoft.com/office/powerpoint/2010/main" val="1040425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16</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B9414A8-9841-44AD-8A61-EFEC9C22A6DC}"/>
              </a:ext>
            </a:extLst>
          </p:cNvPr>
          <p:cNvPicPr>
            <a:picLocks noChangeAspect="1"/>
          </p:cNvPicPr>
          <p:nvPr/>
        </p:nvPicPr>
        <p:blipFill>
          <a:blip r:embed="rId4"/>
          <a:stretch>
            <a:fillRect/>
          </a:stretch>
        </p:blipFill>
        <p:spPr>
          <a:xfrm>
            <a:off x="212501" y="689639"/>
            <a:ext cx="8025450" cy="5170242"/>
          </a:xfrm>
          <a:prstGeom prst="rect">
            <a:avLst/>
          </a:prstGeom>
        </p:spPr>
      </p:pic>
    </p:spTree>
    <p:extLst>
      <p:ext uri="{BB962C8B-B14F-4D97-AF65-F5344CB8AC3E}">
        <p14:creationId xmlns:p14="http://schemas.microsoft.com/office/powerpoint/2010/main" val="681496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17</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7052265-2D32-45F1-8954-852C6BB26C71}"/>
              </a:ext>
            </a:extLst>
          </p:cNvPr>
          <p:cNvPicPr>
            <a:picLocks noChangeAspect="1"/>
          </p:cNvPicPr>
          <p:nvPr/>
        </p:nvPicPr>
        <p:blipFill>
          <a:blip r:embed="rId4"/>
          <a:stretch>
            <a:fillRect/>
          </a:stretch>
        </p:blipFill>
        <p:spPr>
          <a:xfrm>
            <a:off x="0" y="1782034"/>
            <a:ext cx="9144000" cy="3293931"/>
          </a:xfrm>
          <a:prstGeom prst="rect">
            <a:avLst/>
          </a:prstGeom>
        </p:spPr>
      </p:pic>
    </p:spTree>
    <p:extLst>
      <p:ext uri="{BB962C8B-B14F-4D97-AF65-F5344CB8AC3E}">
        <p14:creationId xmlns:p14="http://schemas.microsoft.com/office/powerpoint/2010/main" val="114947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18</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936E3993-24B5-4737-92E9-AEA4BACA3CBA}"/>
              </a:ext>
            </a:extLst>
          </p:cNvPr>
          <p:cNvPicPr>
            <a:picLocks noChangeAspect="1"/>
          </p:cNvPicPr>
          <p:nvPr/>
        </p:nvPicPr>
        <p:blipFill>
          <a:blip r:embed="rId4"/>
          <a:stretch>
            <a:fillRect/>
          </a:stretch>
        </p:blipFill>
        <p:spPr>
          <a:xfrm>
            <a:off x="457200" y="890587"/>
            <a:ext cx="8158766" cy="5211523"/>
          </a:xfrm>
          <a:prstGeom prst="rect">
            <a:avLst/>
          </a:prstGeom>
        </p:spPr>
      </p:pic>
    </p:spTree>
    <p:extLst>
      <p:ext uri="{BB962C8B-B14F-4D97-AF65-F5344CB8AC3E}">
        <p14:creationId xmlns:p14="http://schemas.microsoft.com/office/powerpoint/2010/main" val="1554609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19</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0594AC4-62A7-4227-9D3C-7D8E44249FAC}"/>
              </a:ext>
            </a:extLst>
          </p:cNvPr>
          <p:cNvPicPr>
            <a:picLocks noChangeAspect="1"/>
          </p:cNvPicPr>
          <p:nvPr/>
        </p:nvPicPr>
        <p:blipFill>
          <a:blip r:embed="rId4"/>
          <a:stretch>
            <a:fillRect/>
          </a:stretch>
        </p:blipFill>
        <p:spPr>
          <a:xfrm>
            <a:off x="109470" y="1097441"/>
            <a:ext cx="8766883" cy="4663118"/>
          </a:xfrm>
          <a:prstGeom prst="rect">
            <a:avLst/>
          </a:prstGeom>
        </p:spPr>
      </p:pic>
    </p:spTree>
    <p:extLst>
      <p:ext uri="{BB962C8B-B14F-4D97-AF65-F5344CB8AC3E}">
        <p14:creationId xmlns:p14="http://schemas.microsoft.com/office/powerpoint/2010/main" val="1826782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6C3ADA3-3FC8-41B2-8A04-C8FF3A407836}"/>
              </a:ext>
            </a:extLst>
          </p:cNvPr>
          <p:cNvPicPr>
            <a:picLocks noChangeAspect="1"/>
          </p:cNvPicPr>
          <p:nvPr/>
        </p:nvPicPr>
        <p:blipFill>
          <a:blip r:embed="rId4"/>
          <a:stretch>
            <a:fillRect/>
          </a:stretch>
        </p:blipFill>
        <p:spPr>
          <a:xfrm>
            <a:off x="399245" y="2113250"/>
            <a:ext cx="8345510" cy="3939596"/>
          </a:xfrm>
          <a:prstGeom prst="rect">
            <a:avLst/>
          </a:prstGeom>
        </p:spPr>
      </p:pic>
      <p:pic>
        <p:nvPicPr>
          <p:cNvPr id="7" name="Picture 6">
            <a:extLst>
              <a:ext uri="{FF2B5EF4-FFF2-40B4-BE49-F238E27FC236}">
                <a16:creationId xmlns:a16="http://schemas.microsoft.com/office/drawing/2014/main" id="{ACBC040B-F126-4C77-AAB0-DFF4E2121F12}"/>
              </a:ext>
            </a:extLst>
          </p:cNvPr>
          <p:cNvPicPr>
            <a:picLocks noChangeAspect="1"/>
          </p:cNvPicPr>
          <p:nvPr/>
        </p:nvPicPr>
        <p:blipFill>
          <a:blip r:embed="rId5"/>
          <a:stretch>
            <a:fillRect/>
          </a:stretch>
        </p:blipFill>
        <p:spPr>
          <a:xfrm>
            <a:off x="457200" y="550591"/>
            <a:ext cx="4114800" cy="1195107"/>
          </a:xfrm>
          <a:prstGeom prst="rect">
            <a:avLst/>
          </a:prstGeom>
        </p:spPr>
      </p:pic>
    </p:spTree>
    <p:extLst>
      <p:ext uri="{BB962C8B-B14F-4D97-AF65-F5344CB8AC3E}">
        <p14:creationId xmlns:p14="http://schemas.microsoft.com/office/powerpoint/2010/main" val="3661458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20</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969ADEB-CAAD-40AC-81A8-1CBD341E91E6}"/>
              </a:ext>
            </a:extLst>
          </p:cNvPr>
          <p:cNvPicPr>
            <a:picLocks noChangeAspect="1"/>
          </p:cNvPicPr>
          <p:nvPr/>
        </p:nvPicPr>
        <p:blipFill>
          <a:blip r:embed="rId4"/>
          <a:stretch>
            <a:fillRect/>
          </a:stretch>
        </p:blipFill>
        <p:spPr>
          <a:xfrm>
            <a:off x="342683" y="739372"/>
            <a:ext cx="7931993" cy="5670076"/>
          </a:xfrm>
          <a:prstGeom prst="rect">
            <a:avLst/>
          </a:prstGeom>
        </p:spPr>
      </p:pic>
    </p:spTree>
    <p:extLst>
      <p:ext uri="{BB962C8B-B14F-4D97-AF65-F5344CB8AC3E}">
        <p14:creationId xmlns:p14="http://schemas.microsoft.com/office/powerpoint/2010/main" val="4133086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21</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9CCF9B9-212D-4BED-B8D6-7E39D4D65508}"/>
              </a:ext>
            </a:extLst>
          </p:cNvPr>
          <p:cNvPicPr>
            <a:picLocks noChangeAspect="1"/>
          </p:cNvPicPr>
          <p:nvPr/>
        </p:nvPicPr>
        <p:blipFill>
          <a:blip r:embed="rId4"/>
          <a:stretch>
            <a:fillRect/>
          </a:stretch>
        </p:blipFill>
        <p:spPr>
          <a:xfrm>
            <a:off x="434930" y="539749"/>
            <a:ext cx="7899445" cy="5612896"/>
          </a:xfrm>
          <a:prstGeom prst="rect">
            <a:avLst/>
          </a:prstGeom>
        </p:spPr>
      </p:pic>
    </p:spTree>
    <p:extLst>
      <p:ext uri="{BB962C8B-B14F-4D97-AF65-F5344CB8AC3E}">
        <p14:creationId xmlns:p14="http://schemas.microsoft.com/office/powerpoint/2010/main" val="2602810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23BC2E2A-6CBF-4969-BE9C-B68F6CE8C193}"/>
              </a:ext>
            </a:extLst>
          </p:cNvPr>
          <p:cNvPicPr>
            <a:picLocks noChangeAspect="1"/>
          </p:cNvPicPr>
          <p:nvPr/>
        </p:nvPicPr>
        <p:blipFill>
          <a:blip r:embed="rId4"/>
          <a:stretch>
            <a:fillRect/>
          </a:stretch>
        </p:blipFill>
        <p:spPr>
          <a:xfrm>
            <a:off x="278184" y="1435639"/>
            <a:ext cx="8587631" cy="3986722"/>
          </a:xfrm>
          <a:prstGeom prst="rect">
            <a:avLst/>
          </a:prstGeom>
        </p:spPr>
      </p:pic>
    </p:spTree>
    <p:extLst>
      <p:ext uri="{BB962C8B-B14F-4D97-AF65-F5344CB8AC3E}">
        <p14:creationId xmlns:p14="http://schemas.microsoft.com/office/powerpoint/2010/main" val="1275480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10A155F-EBFA-477F-8365-07D0457854A1}"/>
              </a:ext>
            </a:extLst>
          </p:cNvPr>
          <p:cNvPicPr>
            <a:picLocks noChangeAspect="1"/>
          </p:cNvPicPr>
          <p:nvPr/>
        </p:nvPicPr>
        <p:blipFill>
          <a:blip r:embed="rId4"/>
          <a:stretch>
            <a:fillRect/>
          </a:stretch>
        </p:blipFill>
        <p:spPr>
          <a:xfrm>
            <a:off x="457200" y="594257"/>
            <a:ext cx="7650050" cy="5540536"/>
          </a:xfrm>
          <a:prstGeom prst="rect">
            <a:avLst/>
          </a:prstGeom>
        </p:spPr>
      </p:pic>
    </p:spTree>
    <p:extLst>
      <p:ext uri="{BB962C8B-B14F-4D97-AF65-F5344CB8AC3E}">
        <p14:creationId xmlns:p14="http://schemas.microsoft.com/office/powerpoint/2010/main" val="1324817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35918E2-2D05-4744-8104-AAED6F9319B1}"/>
              </a:ext>
            </a:extLst>
          </p:cNvPr>
          <p:cNvPicPr>
            <a:picLocks noChangeAspect="1"/>
          </p:cNvPicPr>
          <p:nvPr/>
        </p:nvPicPr>
        <p:blipFill>
          <a:blip r:embed="rId4"/>
          <a:stretch>
            <a:fillRect/>
          </a:stretch>
        </p:blipFill>
        <p:spPr>
          <a:xfrm>
            <a:off x="316513" y="215847"/>
            <a:ext cx="7732782" cy="5800831"/>
          </a:xfrm>
          <a:prstGeom prst="rect">
            <a:avLst/>
          </a:prstGeom>
        </p:spPr>
      </p:pic>
    </p:spTree>
    <p:extLst>
      <p:ext uri="{BB962C8B-B14F-4D97-AF65-F5344CB8AC3E}">
        <p14:creationId xmlns:p14="http://schemas.microsoft.com/office/powerpoint/2010/main" val="1360486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25</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0AA9FBC-3A3B-41CE-A864-914820EB4DEE}"/>
              </a:ext>
            </a:extLst>
          </p:cNvPr>
          <p:cNvPicPr>
            <a:picLocks noChangeAspect="1"/>
          </p:cNvPicPr>
          <p:nvPr/>
        </p:nvPicPr>
        <p:blipFill>
          <a:blip r:embed="rId4"/>
          <a:stretch>
            <a:fillRect/>
          </a:stretch>
        </p:blipFill>
        <p:spPr>
          <a:xfrm>
            <a:off x="0" y="1303035"/>
            <a:ext cx="8885760" cy="4131850"/>
          </a:xfrm>
          <a:prstGeom prst="rect">
            <a:avLst/>
          </a:prstGeom>
        </p:spPr>
      </p:pic>
    </p:spTree>
    <p:extLst>
      <p:ext uri="{BB962C8B-B14F-4D97-AF65-F5344CB8AC3E}">
        <p14:creationId xmlns:p14="http://schemas.microsoft.com/office/powerpoint/2010/main" val="3585846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26</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E4281BC-D495-432C-8F8D-E5593E030D9C}"/>
              </a:ext>
            </a:extLst>
          </p:cNvPr>
          <p:cNvPicPr>
            <a:picLocks noChangeAspect="1"/>
          </p:cNvPicPr>
          <p:nvPr/>
        </p:nvPicPr>
        <p:blipFill>
          <a:blip r:embed="rId4"/>
          <a:stretch>
            <a:fillRect/>
          </a:stretch>
        </p:blipFill>
        <p:spPr>
          <a:xfrm>
            <a:off x="342339" y="347729"/>
            <a:ext cx="7629684" cy="5864014"/>
          </a:xfrm>
          <a:prstGeom prst="rect">
            <a:avLst/>
          </a:prstGeom>
        </p:spPr>
      </p:pic>
    </p:spTree>
    <p:extLst>
      <p:ext uri="{BB962C8B-B14F-4D97-AF65-F5344CB8AC3E}">
        <p14:creationId xmlns:p14="http://schemas.microsoft.com/office/powerpoint/2010/main" val="3461940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27</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7CA865A-B91E-4E3F-8CEA-AFDF51AEA402}"/>
              </a:ext>
            </a:extLst>
          </p:cNvPr>
          <p:cNvPicPr>
            <a:picLocks noChangeAspect="1"/>
          </p:cNvPicPr>
          <p:nvPr/>
        </p:nvPicPr>
        <p:blipFill>
          <a:blip r:embed="rId4"/>
          <a:stretch>
            <a:fillRect/>
          </a:stretch>
        </p:blipFill>
        <p:spPr>
          <a:xfrm>
            <a:off x="251138" y="1974505"/>
            <a:ext cx="8387478" cy="2908990"/>
          </a:xfrm>
          <a:prstGeom prst="rect">
            <a:avLst/>
          </a:prstGeom>
        </p:spPr>
      </p:pic>
    </p:spTree>
    <p:extLst>
      <p:ext uri="{BB962C8B-B14F-4D97-AF65-F5344CB8AC3E}">
        <p14:creationId xmlns:p14="http://schemas.microsoft.com/office/powerpoint/2010/main" val="829909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28</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E0F18A8-0DAE-469F-B054-C9CED569ED55}"/>
              </a:ext>
            </a:extLst>
          </p:cNvPr>
          <p:cNvPicPr>
            <a:picLocks noChangeAspect="1"/>
          </p:cNvPicPr>
          <p:nvPr/>
        </p:nvPicPr>
        <p:blipFill>
          <a:blip r:embed="rId4"/>
          <a:stretch>
            <a:fillRect/>
          </a:stretch>
        </p:blipFill>
        <p:spPr>
          <a:xfrm>
            <a:off x="338139" y="575647"/>
            <a:ext cx="2417940" cy="440496"/>
          </a:xfrm>
          <a:prstGeom prst="rect">
            <a:avLst/>
          </a:prstGeom>
        </p:spPr>
      </p:pic>
      <p:pic>
        <p:nvPicPr>
          <p:cNvPr id="5" name="Picture 4">
            <a:extLst>
              <a:ext uri="{FF2B5EF4-FFF2-40B4-BE49-F238E27FC236}">
                <a16:creationId xmlns:a16="http://schemas.microsoft.com/office/drawing/2014/main" id="{DD9F7AEB-64FB-43B4-9BEB-132639E6AFA7}"/>
              </a:ext>
            </a:extLst>
          </p:cNvPr>
          <p:cNvPicPr>
            <a:picLocks noChangeAspect="1"/>
          </p:cNvPicPr>
          <p:nvPr/>
        </p:nvPicPr>
        <p:blipFill>
          <a:blip r:embed="rId5"/>
          <a:stretch>
            <a:fillRect/>
          </a:stretch>
        </p:blipFill>
        <p:spPr>
          <a:xfrm>
            <a:off x="120917" y="1983815"/>
            <a:ext cx="8785740" cy="2189345"/>
          </a:xfrm>
          <a:prstGeom prst="rect">
            <a:avLst/>
          </a:prstGeom>
        </p:spPr>
      </p:pic>
    </p:spTree>
    <p:extLst>
      <p:ext uri="{BB962C8B-B14F-4D97-AF65-F5344CB8AC3E}">
        <p14:creationId xmlns:p14="http://schemas.microsoft.com/office/powerpoint/2010/main" val="234848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29</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85ECF05-3E67-422A-B293-065776EBB71B}"/>
              </a:ext>
            </a:extLst>
          </p:cNvPr>
          <p:cNvPicPr>
            <a:picLocks noChangeAspect="1"/>
          </p:cNvPicPr>
          <p:nvPr/>
        </p:nvPicPr>
        <p:blipFill>
          <a:blip r:embed="rId4"/>
          <a:stretch>
            <a:fillRect/>
          </a:stretch>
        </p:blipFill>
        <p:spPr>
          <a:xfrm>
            <a:off x="186744" y="842334"/>
            <a:ext cx="8382975" cy="4978913"/>
          </a:xfrm>
          <a:prstGeom prst="rect">
            <a:avLst/>
          </a:prstGeom>
        </p:spPr>
      </p:pic>
    </p:spTree>
    <p:extLst>
      <p:ext uri="{BB962C8B-B14F-4D97-AF65-F5344CB8AC3E}">
        <p14:creationId xmlns:p14="http://schemas.microsoft.com/office/powerpoint/2010/main" val="3198582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6D04F0A-C38D-4951-AB88-57DB21FBB519}"/>
              </a:ext>
            </a:extLst>
          </p:cNvPr>
          <p:cNvPicPr>
            <a:picLocks noChangeAspect="1"/>
          </p:cNvPicPr>
          <p:nvPr/>
        </p:nvPicPr>
        <p:blipFill>
          <a:blip r:embed="rId4"/>
          <a:stretch>
            <a:fillRect/>
          </a:stretch>
        </p:blipFill>
        <p:spPr>
          <a:xfrm>
            <a:off x="360608" y="1591764"/>
            <a:ext cx="7804597" cy="3495383"/>
          </a:xfrm>
          <a:prstGeom prst="rect">
            <a:avLst/>
          </a:prstGeom>
        </p:spPr>
      </p:pic>
    </p:spTree>
    <p:extLst>
      <p:ext uri="{BB962C8B-B14F-4D97-AF65-F5344CB8AC3E}">
        <p14:creationId xmlns:p14="http://schemas.microsoft.com/office/powerpoint/2010/main" val="479156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30</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118418D-89C7-4AE5-913A-9CE75D8E1BB7}"/>
              </a:ext>
            </a:extLst>
          </p:cNvPr>
          <p:cNvPicPr>
            <a:picLocks noChangeAspect="1"/>
          </p:cNvPicPr>
          <p:nvPr/>
        </p:nvPicPr>
        <p:blipFill>
          <a:blip r:embed="rId4"/>
          <a:stretch>
            <a:fillRect/>
          </a:stretch>
        </p:blipFill>
        <p:spPr>
          <a:xfrm>
            <a:off x="373488" y="1069219"/>
            <a:ext cx="8078503" cy="4636117"/>
          </a:xfrm>
          <a:prstGeom prst="rect">
            <a:avLst/>
          </a:prstGeom>
        </p:spPr>
      </p:pic>
    </p:spTree>
    <p:extLst>
      <p:ext uri="{BB962C8B-B14F-4D97-AF65-F5344CB8AC3E}">
        <p14:creationId xmlns:p14="http://schemas.microsoft.com/office/powerpoint/2010/main" val="3526933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31</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E8183AE-C2A2-4E6C-BD8C-F08ABA8534CD}"/>
              </a:ext>
            </a:extLst>
          </p:cNvPr>
          <p:cNvPicPr>
            <a:picLocks noChangeAspect="1"/>
          </p:cNvPicPr>
          <p:nvPr/>
        </p:nvPicPr>
        <p:blipFill>
          <a:blip r:embed="rId4"/>
          <a:stretch>
            <a:fillRect/>
          </a:stretch>
        </p:blipFill>
        <p:spPr>
          <a:xfrm>
            <a:off x="412124" y="886832"/>
            <a:ext cx="8094372" cy="5279160"/>
          </a:xfrm>
          <a:prstGeom prst="rect">
            <a:avLst/>
          </a:prstGeom>
        </p:spPr>
      </p:pic>
    </p:spTree>
    <p:extLst>
      <p:ext uri="{BB962C8B-B14F-4D97-AF65-F5344CB8AC3E}">
        <p14:creationId xmlns:p14="http://schemas.microsoft.com/office/powerpoint/2010/main" val="1149757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17B98D5-6147-43E3-BA4B-3AEC2092B4DC}"/>
              </a:ext>
            </a:extLst>
          </p:cNvPr>
          <p:cNvPicPr>
            <a:picLocks noChangeAspect="1"/>
          </p:cNvPicPr>
          <p:nvPr/>
        </p:nvPicPr>
        <p:blipFill>
          <a:blip r:embed="rId4"/>
          <a:stretch>
            <a:fillRect/>
          </a:stretch>
        </p:blipFill>
        <p:spPr>
          <a:xfrm>
            <a:off x="231820" y="1259544"/>
            <a:ext cx="8464431" cy="4581009"/>
          </a:xfrm>
          <a:prstGeom prst="rect">
            <a:avLst/>
          </a:prstGeom>
        </p:spPr>
      </p:pic>
    </p:spTree>
    <p:extLst>
      <p:ext uri="{BB962C8B-B14F-4D97-AF65-F5344CB8AC3E}">
        <p14:creationId xmlns:p14="http://schemas.microsoft.com/office/powerpoint/2010/main" val="398021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9F4C2E5-80BC-495D-8425-81D3DE379E28}"/>
              </a:ext>
            </a:extLst>
          </p:cNvPr>
          <p:cNvPicPr>
            <a:picLocks noChangeAspect="1"/>
          </p:cNvPicPr>
          <p:nvPr/>
        </p:nvPicPr>
        <p:blipFill>
          <a:blip r:embed="rId4"/>
          <a:stretch>
            <a:fillRect/>
          </a:stretch>
        </p:blipFill>
        <p:spPr>
          <a:xfrm>
            <a:off x="457201" y="507564"/>
            <a:ext cx="7456868" cy="5607941"/>
          </a:xfrm>
          <a:prstGeom prst="rect">
            <a:avLst/>
          </a:prstGeom>
        </p:spPr>
      </p:pic>
    </p:spTree>
    <p:extLst>
      <p:ext uri="{BB962C8B-B14F-4D97-AF65-F5344CB8AC3E}">
        <p14:creationId xmlns:p14="http://schemas.microsoft.com/office/powerpoint/2010/main" val="1603386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3329942-1D6C-48A0-B01D-04416F70A53C}"/>
              </a:ext>
            </a:extLst>
          </p:cNvPr>
          <p:cNvPicPr>
            <a:picLocks noChangeAspect="1"/>
          </p:cNvPicPr>
          <p:nvPr/>
        </p:nvPicPr>
        <p:blipFill>
          <a:blip r:embed="rId4"/>
          <a:stretch>
            <a:fillRect/>
          </a:stretch>
        </p:blipFill>
        <p:spPr>
          <a:xfrm>
            <a:off x="289774" y="1042349"/>
            <a:ext cx="8330503" cy="4888367"/>
          </a:xfrm>
          <a:prstGeom prst="rect">
            <a:avLst/>
          </a:prstGeom>
        </p:spPr>
      </p:pic>
    </p:spTree>
    <p:extLst>
      <p:ext uri="{BB962C8B-B14F-4D97-AF65-F5344CB8AC3E}">
        <p14:creationId xmlns:p14="http://schemas.microsoft.com/office/powerpoint/2010/main" val="218378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35</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FB28573-B0FF-4360-B89C-B5C870C36C09}"/>
              </a:ext>
            </a:extLst>
          </p:cNvPr>
          <p:cNvPicPr>
            <a:picLocks noChangeAspect="1"/>
          </p:cNvPicPr>
          <p:nvPr/>
        </p:nvPicPr>
        <p:blipFill>
          <a:blip r:embed="rId4"/>
          <a:stretch>
            <a:fillRect/>
          </a:stretch>
        </p:blipFill>
        <p:spPr>
          <a:xfrm>
            <a:off x="212502" y="1011773"/>
            <a:ext cx="8325651" cy="5220350"/>
          </a:xfrm>
          <a:prstGeom prst="rect">
            <a:avLst/>
          </a:prstGeom>
        </p:spPr>
      </p:pic>
    </p:spTree>
    <p:extLst>
      <p:ext uri="{BB962C8B-B14F-4D97-AF65-F5344CB8AC3E}">
        <p14:creationId xmlns:p14="http://schemas.microsoft.com/office/powerpoint/2010/main" val="3906591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36</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D0B6E0F-783E-49CA-96D2-5D2EC36AFFB9}"/>
              </a:ext>
            </a:extLst>
          </p:cNvPr>
          <p:cNvPicPr>
            <a:picLocks noChangeAspect="1"/>
          </p:cNvPicPr>
          <p:nvPr/>
        </p:nvPicPr>
        <p:blipFill>
          <a:blip r:embed="rId4"/>
          <a:stretch>
            <a:fillRect/>
          </a:stretch>
        </p:blipFill>
        <p:spPr>
          <a:xfrm>
            <a:off x="373487" y="1618155"/>
            <a:ext cx="8139301" cy="3621690"/>
          </a:xfrm>
          <a:prstGeom prst="rect">
            <a:avLst/>
          </a:prstGeom>
        </p:spPr>
      </p:pic>
    </p:spTree>
    <p:extLst>
      <p:ext uri="{BB962C8B-B14F-4D97-AF65-F5344CB8AC3E}">
        <p14:creationId xmlns:p14="http://schemas.microsoft.com/office/powerpoint/2010/main" val="925059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37</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90233D9F-7947-4E3C-9C12-E99966DB21AC}"/>
              </a:ext>
            </a:extLst>
          </p:cNvPr>
          <p:cNvPicPr>
            <a:picLocks noChangeAspect="1"/>
          </p:cNvPicPr>
          <p:nvPr/>
        </p:nvPicPr>
        <p:blipFill>
          <a:blip r:embed="rId4"/>
          <a:stretch>
            <a:fillRect/>
          </a:stretch>
        </p:blipFill>
        <p:spPr>
          <a:xfrm>
            <a:off x="283335" y="993613"/>
            <a:ext cx="8179020" cy="5059458"/>
          </a:xfrm>
          <a:prstGeom prst="rect">
            <a:avLst/>
          </a:prstGeom>
        </p:spPr>
      </p:pic>
    </p:spTree>
    <p:extLst>
      <p:ext uri="{BB962C8B-B14F-4D97-AF65-F5344CB8AC3E}">
        <p14:creationId xmlns:p14="http://schemas.microsoft.com/office/powerpoint/2010/main" val="3719092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38</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ABC50736-135F-481E-AE80-FC6B914BC589}"/>
              </a:ext>
            </a:extLst>
          </p:cNvPr>
          <p:cNvPicPr>
            <a:picLocks noChangeAspect="1"/>
          </p:cNvPicPr>
          <p:nvPr/>
        </p:nvPicPr>
        <p:blipFill>
          <a:blip r:embed="rId4"/>
          <a:stretch>
            <a:fillRect/>
          </a:stretch>
        </p:blipFill>
        <p:spPr>
          <a:xfrm>
            <a:off x="270457" y="1660113"/>
            <a:ext cx="8178085" cy="2422935"/>
          </a:xfrm>
          <a:prstGeom prst="rect">
            <a:avLst/>
          </a:prstGeom>
        </p:spPr>
      </p:pic>
    </p:spTree>
    <p:extLst>
      <p:ext uri="{BB962C8B-B14F-4D97-AF65-F5344CB8AC3E}">
        <p14:creationId xmlns:p14="http://schemas.microsoft.com/office/powerpoint/2010/main" val="921974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39</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86ABE8C-C676-4AE6-9587-D216475D51A5}"/>
              </a:ext>
            </a:extLst>
          </p:cNvPr>
          <p:cNvPicPr>
            <a:picLocks noChangeAspect="1"/>
          </p:cNvPicPr>
          <p:nvPr/>
        </p:nvPicPr>
        <p:blipFill>
          <a:blip r:embed="rId4"/>
          <a:stretch>
            <a:fillRect/>
          </a:stretch>
        </p:blipFill>
        <p:spPr>
          <a:xfrm>
            <a:off x="529778" y="818734"/>
            <a:ext cx="7804597" cy="5233025"/>
          </a:xfrm>
          <a:prstGeom prst="rect">
            <a:avLst/>
          </a:prstGeom>
        </p:spPr>
      </p:pic>
    </p:spTree>
    <p:extLst>
      <p:ext uri="{BB962C8B-B14F-4D97-AF65-F5344CB8AC3E}">
        <p14:creationId xmlns:p14="http://schemas.microsoft.com/office/powerpoint/2010/main" val="2771515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112F490-A8D2-4ABA-BAD6-AD7CA9C9C4AE}"/>
              </a:ext>
            </a:extLst>
          </p:cNvPr>
          <p:cNvPicPr>
            <a:picLocks noChangeAspect="1"/>
          </p:cNvPicPr>
          <p:nvPr/>
        </p:nvPicPr>
        <p:blipFill>
          <a:blip r:embed="rId4"/>
          <a:stretch>
            <a:fillRect/>
          </a:stretch>
        </p:blipFill>
        <p:spPr>
          <a:xfrm>
            <a:off x="581294" y="644372"/>
            <a:ext cx="7506110" cy="5428012"/>
          </a:xfrm>
          <a:prstGeom prst="rect">
            <a:avLst/>
          </a:prstGeom>
        </p:spPr>
      </p:pic>
    </p:spTree>
    <p:extLst>
      <p:ext uri="{BB962C8B-B14F-4D97-AF65-F5344CB8AC3E}">
        <p14:creationId xmlns:p14="http://schemas.microsoft.com/office/powerpoint/2010/main" val="2428420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40</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D285E0D-D6B2-44C1-8E17-407A3FDA59A9}"/>
              </a:ext>
            </a:extLst>
          </p:cNvPr>
          <p:cNvPicPr>
            <a:picLocks noChangeAspect="1"/>
          </p:cNvPicPr>
          <p:nvPr/>
        </p:nvPicPr>
        <p:blipFill>
          <a:blip r:embed="rId4"/>
          <a:stretch>
            <a:fillRect/>
          </a:stretch>
        </p:blipFill>
        <p:spPr>
          <a:xfrm>
            <a:off x="283336" y="1423183"/>
            <a:ext cx="8334375" cy="4011634"/>
          </a:xfrm>
          <a:prstGeom prst="rect">
            <a:avLst/>
          </a:prstGeom>
        </p:spPr>
      </p:pic>
    </p:spTree>
    <p:extLst>
      <p:ext uri="{BB962C8B-B14F-4D97-AF65-F5344CB8AC3E}">
        <p14:creationId xmlns:p14="http://schemas.microsoft.com/office/powerpoint/2010/main" val="3268918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41</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32B26E9-5913-4E97-9516-CB0BF6EBE29D}"/>
              </a:ext>
            </a:extLst>
          </p:cNvPr>
          <p:cNvPicPr>
            <a:picLocks noChangeAspect="1"/>
          </p:cNvPicPr>
          <p:nvPr/>
        </p:nvPicPr>
        <p:blipFill>
          <a:blip r:embed="rId4"/>
          <a:stretch>
            <a:fillRect/>
          </a:stretch>
        </p:blipFill>
        <p:spPr>
          <a:xfrm>
            <a:off x="405283" y="429362"/>
            <a:ext cx="2898148" cy="494129"/>
          </a:xfrm>
          <a:prstGeom prst="rect">
            <a:avLst/>
          </a:prstGeom>
        </p:spPr>
      </p:pic>
      <p:pic>
        <p:nvPicPr>
          <p:cNvPr id="5" name="Picture 4">
            <a:extLst>
              <a:ext uri="{FF2B5EF4-FFF2-40B4-BE49-F238E27FC236}">
                <a16:creationId xmlns:a16="http://schemas.microsoft.com/office/drawing/2014/main" id="{BFE42C65-4C55-47BC-A6AE-DC0FC45EE12F}"/>
              </a:ext>
            </a:extLst>
          </p:cNvPr>
          <p:cNvPicPr>
            <a:picLocks noChangeAspect="1"/>
          </p:cNvPicPr>
          <p:nvPr/>
        </p:nvPicPr>
        <p:blipFill>
          <a:blip r:embed="rId5"/>
          <a:stretch>
            <a:fillRect/>
          </a:stretch>
        </p:blipFill>
        <p:spPr>
          <a:xfrm>
            <a:off x="405282" y="1106435"/>
            <a:ext cx="7941387" cy="4940194"/>
          </a:xfrm>
          <a:prstGeom prst="rect">
            <a:avLst/>
          </a:prstGeom>
        </p:spPr>
      </p:pic>
    </p:spTree>
    <p:extLst>
      <p:ext uri="{BB962C8B-B14F-4D97-AF65-F5344CB8AC3E}">
        <p14:creationId xmlns:p14="http://schemas.microsoft.com/office/powerpoint/2010/main" val="2272168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249646C3-4ED6-4D1A-BCA1-CA96A7E7E847}"/>
              </a:ext>
            </a:extLst>
          </p:cNvPr>
          <p:cNvPicPr>
            <a:picLocks noChangeAspect="1"/>
          </p:cNvPicPr>
          <p:nvPr/>
        </p:nvPicPr>
        <p:blipFill>
          <a:blip r:embed="rId4"/>
          <a:stretch>
            <a:fillRect/>
          </a:stretch>
        </p:blipFill>
        <p:spPr>
          <a:xfrm>
            <a:off x="457200" y="563044"/>
            <a:ext cx="7787406" cy="5528655"/>
          </a:xfrm>
          <a:prstGeom prst="rect">
            <a:avLst/>
          </a:prstGeom>
        </p:spPr>
      </p:pic>
    </p:spTree>
    <p:extLst>
      <p:ext uri="{BB962C8B-B14F-4D97-AF65-F5344CB8AC3E}">
        <p14:creationId xmlns:p14="http://schemas.microsoft.com/office/powerpoint/2010/main" val="3192284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D69472A-7778-46BA-B460-1CA8E0FCF488}"/>
              </a:ext>
            </a:extLst>
          </p:cNvPr>
          <p:cNvPicPr>
            <a:picLocks noChangeAspect="1"/>
          </p:cNvPicPr>
          <p:nvPr/>
        </p:nvPicPr>
        <p:blipFill>
          <a:blip r:embed="rId4"/>
          <a:stretch>
            <a:fillRect/>
          </a:stretch>
        </p:blipFill>
        <p:spPr>
          <a:xfrm>
            <a:off x="225381" y="785631"/>
            <a:ext cx="8178085" cy="5286737"/>
          </a:xfrm>
          <a:prstGeom prst="rect">
            <a:avLst/>
          </a:prstGeom>
        </p:spPr>
      </p:pic>
    </p:spTree>
    <p:extLst>
      <p:ext uri="{BB962C8B-B14F-4D97-AF65-F5344CB8AC3E}">
        <p14:creationId xmlns:p14="http://schemas.microsoft.com/office/powerpoint/2010/main" val="415516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ECCE0962-FBEE-483B-B6B5-94E65B1C61A4}"/>
              </a:ext>
            </a:extLst>
          </p:cNvPr>
          <p:cNvPicPr>
            <a:picLocks noChangeAspect="1"/>
          </p:cNvPicPr>
          <p:nvPr/>
        </p:nvPicPr>
        <p:blipFill>
          <a:blip r:embed="rId4"/>
          <a:stretch>
            <a:fillRect/>
          </a:stretch>
        </p:blipFill>
        <p:spPr>
          <a:xfrm>
            <a:off x="174225" y="1292425"/>
            <a:ext cx="8681637" cy="4509503"/>
          </a:xfrm>
          <a:prstGeom prst="rect">
            <a:avLst/>
          </a:prstGeom>
        </p:spPr>
      </p:pic>
    </p:spTree>
    <p:extLst>
      <p:ext uri="{BB962C8B-B14F-4D97-AF65-F5344CB8AC3E}">
        <p14:creationId xmlns:p14="http://schemas.microsoft.com/office/powerpoint/2010/main" val="1366048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45</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27EA476A-227D-44D9-9559-96B911807C3F}"/>
              </a:ext>
            </a:extLst>
          </p:cNvPr>
          <p:cNvPicPr>
            <a:picLocks noChangeAspect="1"/>
          </p:cNvPicPr>
          <p:nvPr/>
        </p:nvPicPr>
        <p:blipFill>
          <a:blip r:embed="rId4"/>
          <a:stretch>
            <a:fillRect/>
          </a:stretch>
        </p:blipFill>
        <p:spPr>
          <a:xfrm>
            <a:off x="254089" y="2090872"/>
            <a:ext cx="8080286" cy="2558402"/>
          </a:xfrm>
          <a:prstGeom prst="rect">
            <a:avLst/>
          </a:prstGeom>
        </p:spPr>
      </p:pic>
    </p:spTree>
    <p:extLst>
      <p:ext uri="{BB962C8B-B14F-4D97-AF65-F5344CB8AC3E}">
        <p14:creationId xmlns:p14="http://schemas.microsoft.com/office/powerpoint/2010/main" val="605284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46</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5202465-C023-4ADC-854A-920799D2C74B}"/>
              </a:ext>
            </a:extLst>
          </p:cNvPr>
          <p:cNvPicPr>
            <a:picLocks noChangeAspect="1"/>
          </p:cNvPicPr>
          <p:nvPr/>
        </p:nvPicPr>
        <p:blipFill>
          <a:blip r:embed="rId4"/>
          <a:stretch>
            <a:fillRect/>
          </a:stretch>
        </p:blipFill>
        <p:spPr>
          <a:xfrm>
            <a:off x="295857" y="1446972"/>
            <a:ext cx="8552285" cy="3964055"/>
          </a:xfrm>
          <a:prstGeom prst="rect">
            <a:avLst/>
          </a:prstGeom>
        </p:spPr>
      </p:pic>
    </p:spTree>
    <p:extLst>
      <p:ext uri="{BB962C8B-B14F-4D97-AF65-F5344CB8AC3E}">
        <p14:creationId xmlns:p14="http://schemas.microsoft.com/office/powerpoint/2010/main" val="1012383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47</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FAA692B-6CFE-4562-A2FA-BA7E5CD2B3CA}"/>
              </a:ext>
            </a:extLst>
          </p:cNvPr>
          <p:cNvPicPr>
            <a:picLocks noChangeAspect="1"/>
          </p:cNvPicPr>
          <p:nvPr/>
        </p:nvPicPr>
        <p:blipFill>
          <a:blip r:embed="rId4"/>
          <a:stretch>
            <a:fillRect/>
          </a:stretch>
        </p:blipFill>
        <p:spPr>
          <a:xfrm>
            <a:off x="323267" y="1271867"/>
            <a:ext cx="8497466" cy="4314266"/>
          </a:xfrm>
          <a:prstGeom prst="rect">
            <a:avLst/>
          </a:prstGeom>
        </p:spPr>
      </p:pic>
    </p:spTree>
    <p:extLst>
      <p:ext uri="{BB962C8B-B14F-4D97-AF65-F5344CB8AC3E}">
        <p14:creationId xmlns:p14="http://schemas.microsoft.com/office/powerpoint/2010/main" val="3138245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48</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63EBCF1-4E13-44B7-B006-97437044D451}"/>
              </a:ext>
            </a:extLst>
          </p:cNvPr>
          <p:cNvPicPr>
            <a:picLocks noChangeAspect="1"/>
          </p:cNvPicPr>
          <p:nvPr/>
        </p:nvPicPr>
        <p:blipFill>
          <a:blip r:embed="rId4"/>
          <a:stretch>
            <a:fillRect/>
          </a:stretch>
        </p:blipFill>
        <p:spPr>
          <a:xfrm>
            <a:off x="330156" y="613058"/>
            <a:ext cx="7547468" cy="5382052"/>
          </a:xfrm>
          <a:prstGeom prst="rect">
            <a:avLst/>
          </a:prstGeom>
        </p:spPr>
      </p:pic>
    </p:spTree>
    <p:extLst>
      <p:ext uri="{BB962C8B-B14F-4D97-AF65-F5344CB8AC3E}">
        <p14:creationId xmlns:p14="http://schemas.microsoft.com/office/powerpoint/2010/main" val="1899790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49</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CE3F6C84-DABB-466A-8E9C-B5A5A9E20F66}"/>
              </a:ext>
            </a:extLst>
          </p:cNvPr>
          <p:cNvPicPr>
            <a:picLocks noChangeAspect="1"/>
          </p:cNvPicPr>
          <p:nvPr/>
        </p:nvPicPr>
        <p:blipFill>
          <a:blip r:embed="rId4"/>
          <a:stretch>
            <a:fillRect/>
          </a:stretch>
        </p:blipFill>
        <p:spPr>
          <a:xfrm>
            <a:off x="0" y="989728"/>
            <a:ext cx="8799515" cy="1206111"/>
          </a:xfrm>
          <a:prstGeom prst="rect">
            <a:avLst/>
          </a:prstGeom>
        </p:spPr>
      </p:pic>
      <p:pic>
        <p:nvPicPr>
          <p:cNvPr id="5" name="Picture 4">
            <a:extLst>
              <a:ext uri="{FF2B5EF4-FFF2-40B4-BE49-F238E27FC236}">
                <a16:creationId xmlns:a16="http://schemas.microsoft.com/office/drawing/2014/main" id="{5F46F29B-CB10-46D6-956D-1F75C663501A}"/>
              </a:ext>
            </a:extLst>
          </p:cNvPr>
          <p:cNvPicPr>
            <a:picLocks noChangeAspect="1"/>
          </p:cNvPicPr>
          <p:nvPr/>
        </p:nvPicPr>
        <p:blipFill>
          <a:blip r:embed="rId5"/>
          <a:stretch>
            <a:fillRect/>
          </a:stretch>
        </p:blipFill>
        <p:spPr>
          <a:xfrm>
            <a:off x="233441" y="2220872"/>
            <a:ext cx="8332631" cy="3724352"/>
          </a:xfrm>
          <a:prstGeom prst="rect">
            <a:avLst/>
          </a:prstGeom>
        </p:spPr>
      </p:pic>
    </p:spTree>
    <p:extLst>
      <p:ext uri="{BB962C8B-B14F-4D97-AF65-F5344CB8AC3E}">
        <p14:creationId xmlns:p14="http://schemas.microsoft.com/office/powerpoint/2010/main" val="332324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A81DD3AA-CB2B-41F0-A3D1-67B93F36BEC5}"/>
              </a:ext>
            </a:extLst>
          </p:cNvPr>
          <p:cNvPicPr>
            <a:picLocks noChangeAspect="1"/>
          </p:cNvPicPr>
          <p:nvPr/>
        </p:nvPicPr>
        <p:blipFill>
          <a:blip r:embed="rId4"/>
          <a:stretch>
            <a:fillRect/>
          </a:stretch>
        </p:blipFill>
        <p:spPr>
          <a:xfrm>
            <a:off x="412124" y="833600"/>
            <a:ext cx="7682248" cy="5134564"/>
          </a:xfrm>
          <a:prstGeom prst="rect">
            <a:avLst/>
          </a:prstGeom>
        </p:spPr>
      </p:pic>
    </p:spTree>
    <p:extLst>
      <p:ext uri="{BB962C8B-B14F-4D97-AF65-F5344CB8AC3E}">
        <p14:creationId xmlns:p14="http://schemas.microsoft.com/office/powerpoint/2010/main" val="907027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50</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49E6C7A-8C61-4987-BA93-849A23E0384B}"/>
              </a:ext>
            </a:extLst>
          </p:cNvPr>
          <p:cNvPicPr>
            <a:picLocks noChangeAspect="1"/>
          </p:cNvPicPr>
          <p:nvPr/>
        </p:nvPicPr>
        <p:blipFill>
          <a:blip r:embed="rId4"/>
          <a:stretch>
            <a:fillRect/>
          </a:stretch>
        </p:blipFill>
        <p:spPr>
          <a:xfrm>
            <a:off x="457200" y="514349"/>
            <a:ext cx="2884868" cy="581389"/>
          </a:xfrm>
          <a:prstGeom prst="rect">
            <a:avLst/>
          </a:prstGeom>
        </p:spPr>
      </p:pic>
      <p:pic>
        <p:nvPicPr>
          <p:cNvPr id="5" name="Picture 4">
            <a:extLst>
              <a:ext uri="{FF2B5EF4-FFF2-40B4-BE49-F238E27FC236}">
                <a16:creationId xmlns:a16="http://schemas.microsoft.com/office/drawing/2014/main" id="{20602149-12AF-42A1-AFFA-914EFAF413B8}"/>
              </a:ext>
            </a:extLst>
          </p:cNvPr>
          <p:cNvPicPr>
            <a:picLocks noChangeAspect="1"/>
          </p:cNvPicPr>
          <p:nvPr/>
        </p:nvPicPr>
        <p:blipFill>
          <a:blip r:embed="rId5"/>
          <a:stretch>
            <a:fillRect/>
          </a:stretch>
        </p:blipFill>
        <p:spPr>
          <a:xfrm>
            <a:off x="386366" y="1564294"/>
            <a:ext cx="8049293" cy="3861982"/>
          </a:xfrm>
          <a:prstGeom prst="rect">
            <a:avLst/>
          </a:prstGeom>
        </p:spPr>
      </p:pic>
    </p:spTree>
    <p:extLst>
      <p:ext uri="{BB962C8B-B14F-4D97-AF65-F5344CB8AC3E}">
        <p14:creationId xmlns:p14="http://schemas.microsoft.com/office/powerpoint/2010/main" val="1574560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51</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F34282E-531B-46F6-9B65-EE623E58962D}"/>
              </a:ext>
            </a:extLst>
          </p:cNvPr>
          <p:cNvPicPr>
            <a:picLocks noChangeAspect="1"/>
          </p:cNvPicPr>
          <p:nvPr/>
        </p:nvPicPr>
        <p:blipFill>
          <a:blip r:embed="rId4"/>
          <a:stretch>
            <a:fillRect/>
          </a:stretch>
        </p:blipFill>
        <p:spPr>
          <a:xfrm>
            <a:off x="407110" y="450914"/>
            <a:ext cx="7526275" cy="5810186"/>
          </a:xfrm>
          <a:prstGeom prst="rect">
            <a:avLst/>
          </a:prstGeom>
        </p:spPr>
      </p:pic>
    </p:spTree>
    <p:extLst>
      <p:ext uri="{BB962C8B-B14F-4D97-AF65-F5344CB8AC3E}">
        <p14:creationId xmlns:p14="http://schemas.microsoft.com/office/powerpoint/2010/main" val="3746335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52</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A9B92D9-B303-4BE8-A105-949B7B4557BB}"/>
              </a:ext>
            </a:extLst>
          </p:cNvPr>
          <p:cNvPicPr>
            <a:picLocks noChangeAspect="1"/>
          </p:cNvPicPr>
          <p:nvPr/>
        </p:nvPicPr>
        <p:blipFill>
          <a:blip r:embed="rId4"/>
          <a:stretch>
            <a:fillRect/>
          </a:stretch>
        </p:blipFill>
        <p:spPr>
          <a:xfrm>
            <a:off x="521594" y="813457"/>
            <a:ext cx="7662930" cy="5597920"/>
          </a:xfrm>
          <a:prstGeom prst="rect">
            <a:avLst/>
          </a:prstGeom>
        </p:spPr>
      </p:pic>
      <p:pic>
        <p:nvPicPr>
          <p:cNvPr id="5" name="Picture 4">
            <a:extLst>
              <a:ext uri="{FF2B5EF4-FFF2-40B4-BE49-F238E27FC236}">
                <a16:creationId xmlns:a16="http://schemas.microsoft.com/office/drawing/2014/main" id="{C3A36810-AF79-4BFF-BC36-A810421379C5}"/>
              </a:ext>
            </a:extLst>
          </p:cNvPr>
          <p:cNvPicPr>
            <a:picLocks noChangeAspect="1"/>
          </p:cNvPicPr>
          <p:nvPr/>
        </p:nvPicPr>
        <p:blipFill>
          <a:blip r:embed="rId5"/>
          <a:stretch>
            <a:fillRect/>
          </a:stretch>
        </p:blipFill>
        <p:spPr>
          <a:xfrm>
            <a:off x="457200" y="88900"/>
            <a:ext cx="3580327" cy="575857"/>
          </a:xfrm>
          <a:prstGeom prst="rect">
            <a:avLst/>
          </a:prstGeom>
        </p:spPr>
      </p:pic>
    </p:spTree>
    <p:extLst>
      <p:ext uri="{BB962C8B-B14F-4D97-AF65-F5344CB8AC3E}">
        <p14:creationId xmlns:p14="http://schemas.microsoft.com/office/powerpoint/2010/main" val="2950683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53</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DA9A161-AF2B-4558-A95C-26F0B646E265}"/>
              </a:ext>
            </a:extLst>
          </p:cNvPr>
          <p:cNvPicPr>
            <a:picLocks noChangeAspect="1"/>
          </p:cNvPicPr>
          <p:nvPr/>
        </p:nvPicPr>
        <p:blipFill>
          <a:blip r:embed="rId4"/>
          <a:stretch>
            <a:fillRect/>
          </a:stretch>
        </p:blipFill>
        <p:spPr>
          <a:xfrm>
            <a:off x="154547" y="890587"/>
            <a:ext cx="7986085" cy="4044367"/>
          </a:xfrm>
          <a:prstGeom prst="rect">
            <a:avLst/>
          </a:prstGeom>
        </p:spPr>
      </p:pic>
    </p:spTree>
    <p:extLst>
      <p:ext uri="{BB962C8B-B14F-4D97-AF65-F5344CB8AC3E}">
        <p14:creationId xmlns:p14="http://schemas.microsoft.com/office/powerpoint/2010/main" val="15696215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54</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351EC89-0C14-46E4-B834-3106A27A2864}"/>
              </a:ext>
            </a:extLst>
          </p:cNvPr>
          <p:cNvPicPr>
            <a:picLocks noChangeAspect="1"/>
          </p:cNvPicPr>
          <p:nvPr/>
        </p:nvPicPr>
        <p:blipFill>
          <a:blip r:embed="rId4"/>
          <a:stretch>
            <a:fillRect/>
          </a:stretch>
        </p:blipFill>
        <p:spPr>
          <a:xfrm>
            <a:off x="138906" y="1835578"/>
            <a:ext cx="7882828" cy="2614074"/>
          </a:xfrm>
          <a:prstGeom prst="rect">
            <a:avLst/>
          </a:prstGeom>
        </p:spPr>
      </p:pic>
    </p:spTree>
    <p:extLst>
      <p:ext uri="{BB962C8B-B14F-4D97-AF65-F5344CB8AC3E}">
        <p14:creationId xmlns:p14="http://schemas.microsoft.com/office/powerpoint/2010/main" val="2130961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617" y="342569"/>
            <a:ext cx="7772400" cy="1470025"/>
          </a:xfrm>
        </p:spPr>
        <p:txBody>
          <a:bodyPr/>
          <a:lstStyle/>
          <a:p>
            <a:r>
              <a:rPr lang="en-US" dirty="0" smtClean="0"/>
              <a:t>Practice Examples</a:t>
            </a:r>
            <a:endParaRPr lang="en-IN" dirty="0"/>
          </a:p>
        </p:txBody>
      </p:sp>
      <p:sp>
        <p:nvSpPr>
          <p:cNvPr id="3" name="Subtitle 2"/>
          <p:cNvSpPr>
            <a:spLocks noGrp="1"/>
          </p:cNvSpPr>
          <p:nvPr>
            <p:ph type="subTitle" idx="1"/>
          </p:nvPr>
        </p:nvSpPr>
        <p:spPr>
          <a:xfrm>
            <a:off x="245659" y="1514901"/>
            <a:ext cx="8584441" cy="5206574"/>
          </a:xfrm>
        </p:spPr>
        <p:txBody>
          <a:bodyPr/>
          <a:lstStyle/>
          <a:p>
            <a:pPr algn="l"/>
            <a:r>
              <a:rPr lang="en-IN" dirty="0" smtClean="0"/>
              <a:t>1. </a:t>
            </a:r>
            <a:r>
              <a:rPr lang="en-IN" dirty="0" smtClean="0">
                <a:solidFill>
                  <a:srgbClr val="FF0000"/>
                </a:solidFill>
              </a:rPr>
              <a:t>pi*2^3-sqrt(4</a:t>
            </a:r>
            <a:r>
              <a:rPr lang="en-IN" dirty="0">
                <a:solidFill>
                  <a:srgbClr val="FF0000"/>
                </a:solidFill>
              </a:rPr>
              <a:t>)</a:t>
            </a:r>
          </a:p>
          <a:p>
            <a:pPr algn="l"/>
            <a:r>
              <a:rPr lang="en-IN" dirty="0" smtClean="0"/>
              <a:t>2. </a:t>
            </a:r>
            <a:r>
              <a:rPr lang="en-IN" dirty="0" smtClean="0">
                <a:solidFill>
                  <a:srgbClr val="FF0000"/>
                </a:solidFill>
              </a:rPr>
              <a:t>abs(12-17*2/3-9)</a:t>
            </a:r>
            <a:endParaRPr lang="en-IN" dirty="0">
              <a:solidFill>
                <a:srgbClr val="FF0000"/>
              </a:solidFill>
            </a:endParaRPr>
          </a:p>
          <a:p>
            <a:pPr algn="l"/>
            <a:r>
              <a:rPr lang="en-US" dirty="0" smtClean="0"/>
              <a:t>3. </a:t>
            </a:r>
            <a:r>
              <a:rPr lang="en-US" dirty="0" smtClean="0">
                <a:solidFill>
                  <a:srgbClr val="FF0000"/>
                </a:solidFill>
              </a:rPr>
              <a:t>factorial(4)</a:t>
            </a:r>
          </a:p>
          <a:p>
            <a:pPr algn="l"/>
            <a:r>
              <a:rPr lang="en-US" dirty="0" smtClean="0"/>
              <a:t>4</a:t>
            </a:r>
            <a:r>
              <a:rPr lang="en-US" dirty="0" smtClean="0">
                <a:solidFill>
                  <a:schemeClr val="tx1"/>
                </a:solidFill>
              </a:rPr>
              <a:t>. Try to use any of the following , they  give you the same answer as they are different form of the same thing.</a:t>
            </a:r>
          </a:p>
          <a:p>
            <a:pPr algn="l"/>
            <a:r>
              <a:rPr lang="en-US" dirty="0" smtClean="0"/>
              <a:t>        </a:t>
            </a:r>
            <a:r>
              <a:rPr lang="en-US" dirty="0" smtClean="0">
                <a:solidFill>
                  <a:srgbClr val="FF0000"/>
                </a:solidFill>
              </a:rPr>
              <a:t>log(2,10) OR log(2,base=10) Or log10(2)</a:t>
            </a:r>
          </a:p>
          <a:p>
            <a:pPr algn="l"/>
            <a:r>
              <a:rPr lang="en-US" dirty="0" smtClean="0">
                <a:solidFill>
                  <a:schemeClr val="tx1"/>
                </a:solidFill>
              </a:rPr>
              <a:t>5. Natural log</a:t>
            </a:r>
          </a:p>
          <a:p>
            <a:pPr algn="l"/>
            <a:r>
              <a:rPr lang="en-US" dirty="0" smtClean="0">
                <a:solidFill>
                  <a:srgbClr val="FF0000"/>
                </a:solidFill>
              </a:rPr>
              <a:t>          Log(2)</a:t>
            </a:r>
          </a:p>
          <a:p>
            <a:pPr algn="l"/>
            <a:endParaRPr lang="en-IN" dirty="0">
              <a:solidFill>
                <a:schemeClr val="bg1">
                  <a:lumMod val="65000"/>
                </a:schemeClr>
              </a:solidFill>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Tree>
    <p:extLst>
      <p:ext uri="{BB962C8B-B14F-4D97-AF65-F5344CB8AC3E}">
        <p14:creationId xmlns:p14="http://schemas.microsoft.com/office/powerpoint/2010/main" val="22133246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a:xfrm>
            <a:off x="409433" y="941695"/>
            <a:ext cx="8175009" cy="5527343"/>
          </a:xfrm>
        </p:spPr>
        <p:txBody>
          <a:bodyPr/>
          <a:lstStyle/>
          <a:p>
            <a:pPr algn="l"/>
            <a:endParaRPr lang="en-US" dirty="0" smtClean="0"/>
          </a:p>
          <a:p>
            <a:pPr algn="l"/>
            <a:endParaRPr lang="en-US" dirty="0"/>
          </a:p>
          <a:p>
            <a:pPr algn="l"/>
            <a:r>
              <a:rPr lang="en-US" dirty="0" smtClean="0"/>
              <a:t>6</a:t>
            </a:r>
            <a:r>
              <a:rPr lang="en-US" b="1" dirty="0" smtClean="0">
                <a:solidFill>
                  <a:schemeClr val="tx1">
                    <a:lumMod val="65000"/>
                    <a:lumOff val="35000"/>
                  </a:schemeClr>
                </a:solidFill>
              </a:rPr>
              <a:t>. </a:t>
            </a:r>
            <a:r>
              <a:rPr lang="en-US" b="1" dirty="0" err="1" smtClean="0">
                <a:solidFill>
                  <a:schemeClr val="tx1">
                    <a:lumMod val="65000"/>
                    <a:lumOff val="35000"/>
                  </a:schemeClr>
                </a:solidFill>
              </a:rPr>
              <a:t>exp</a:t>
            </a:r>
            <a:r>
              <a:rPr lang="en-US" b="1" dirty="0" smtClean="0">
                <a:solidFill>
                  <a:schemeClr val="tx1">
                    <a:lumMod val="65000"/>
                    <a:lumOff val="35000"/>
                  </a:schemeClr>
                </a:solidFill>
              </a:rPr>
              <a:t>(0.6931472)</a:t>
            </a:r>
          </a:p>
          <a:p>
            <a:pPr algn="l"/>
            <a:r>
              <a:rPr lang="en-US" b="1" dirty="0" smtClean="0">
                <a:solidFill>
                  <a:schemeClr val="tx1">
                    <a:lumMod val="65000"/>
                    <a:lumOff val="35000"/>
                  </a:schemeClr>
                </a:solidFill>
              </a:rPr>
              <a:t>7. log10(2)</a:t>
            </a:r>
          </a:p>
          <a:p>
            <a:pPr algn="l"/>
            <a:r>
              <a:rPr lang="en-US" b="1" dirty="0" smtClean="0">
                <a:solidFill>
                  <a:schemeClr val="tx1">
                    <a:lumMod val="65000"/>
                    <a:lumOff val="35000"/>
                  </a:schemeClr>
                </a:solidFill>
              </a:rPr>
              <a:t>8. </a:t>
            </a:r>
            <a:r>
              <a:rPr lang="en-US" b="1" dirty="0" err="1" smtClean="0">
                <a:solidFill>
                  <a:schemeClr val="tx1">
                    <a:lumMod val="65000"/>
                    <a:lumOff val="35000"/>
                  </a:schemeClr>
                </a:solidFill>
              </a:rPr>
              <a:t>Reverese</a:t>
            </a:r>
            <a:r>
              <a:rPr lang="en-US" b="1" dirty="0" smtClean="0">
                <a:solidFill>
                  <a:schemeClr val="tx1">
                    <a:lumMod val="65000"/>
                    <a:lumOff val="35000"/>
                  </a:schemeClr>
                </a:solidFill>
              </a:rPr>
              <a:t> the logarithm like so:</a:t>
            </a:r>
          </a:p>
          <a:p>
            <a:pPr algn="l"/>
            <a:r>
              <a:rPr lang="en-US" b="1" dirty="0" smtClean="0">
                <a:solidFill>
                  <a:schemeClr val="tx1">
                    <a:lumMod val="65000"/>
                    <a:lumOff val="35000"/>
                  </a:schemeClr>
                </a:solidFill>
              </a:rPr>
              <a:t>10^0.30103</a:t>
            </a:r>
          </a:p>
          <a:p>
            <a:pPr algn="l"/>
            <a:r>
              <a:rPr lang="en-US" b="1" dirty="0" smtClean="0">
                <a:solidFill>
                  <a:schemeClr val="tx1">
                    <a:lumMod val="65000"/>
                    <a:lumOff val="35000"/>
                  </a:schemeClr>
                </a:solidFill>
              </a:rPr>
              <a:t>9. sin(45*pi/180)</a:t>
            </a:r>
            <a:endParaRPr lang="en-IN"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4568116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672" y="559559"/>
            <a:ext cx="7680278" cy="928047"/>
          </a:xfrm>
        </p:spPr>
        <p:txBody>
          <a:bodyPr>
            <a:normAutofit/>
          </a:bodyPr>
          <a:lstStyle/>
          <a:p>
            <a:r>
              <a:rPr lang="en-US" b="1" dirty="0" smtClean="0">
                <a:solidFill>
                  <a:schemeClr val="tx1"/>
                </a:solidFill>
              </a:rPr>
              <a:t>Calling Functions in R</a:t>
            </a:r>
            <a:endParaRPr lang="en-IN" b="1" dirty="0">
              <a:solidFill>
                <a:schemeClr val="tx1"/>
              </a:solidFill>
            </a:endParaRPr>
          </a:p>
        </p:txBody>
      </p:sp>
      <p:sp>
        <p:nvSpPr>
          <p:cNvPr id="3" name="Subtitle 2"/>
          <p:cNvSpPr>
            <a:spLocks noGrp="1"/>
          </p:cNvSpPr>
          <p:nvPr>
            <p:ph type="subTitle" idx="1"/>
          </p:nvPr>
        </p:nvSpPr>
        <p:spPr>
          <a:xfrm>
            <a:off x="230305" y="1537317"/>
            <a:ext cx="8736273" cy="5233869"/>
          </a:xfrm>
        </p:spPr>
        <p:txBody>
          <a:bodyPr/>
          <a:lstStyle/>
          <a:p>
            <a:pPr algn="l"/>
            <a:r>
              <a:rPr lang="en-US" dirty="0" smtClean="0">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To invoke predefined functions in R, you need to type their names on the R console , followed by comma- separated parameters as arguments within parentheses.</a:t>
            </a:r>
          </a:p>
          <a:p>
            <a:pPr algn="l"/>
            <a:r>
              <a:rPr lang="en-US" sz="3200" dirty="0">
                <a:solidFill>
                  <a:srgbClr val="C00000"/>
                </a:solidFill>
                <a:latin typeface="Times New Roman" panose="02020603050405020304" pitchFamily="18" charset="0"/>
                <a:cs typeface="Times New Roman" panose="02020603050405020304" pitchFamily="18" charset="0"/>
              </a:rPr>
              <a:t>s</a:t>
            </a:r>
            <a:r>
              <a:rPr lang="en-US" sz="3200" dirty="0" smtClean="0">
                <a:solidFill>
                  <a:srgbClr val="C00000"/>
                </a:solidFill>
                <a:latin typeface="Times New Roman" panose="02020603050405020304" pitchFamily="18" charset="0"/>
                <a:cs typeface="Times New Roman" panose="02020603050405020304" pitchFamily="18" charset="0"/>
              </a:rPr>
              <a:t>um(5,26,67,10,56)</a:t>
            </a:r>
          </a:p>
          <a:p>
            <a:pPr algn="l"/>
            <a:r>
              <a:rPr lang="en-US" sz="3200" dirty="0" smtClean="0">
                <a:solidFill>
                  <a:schemeClr val="tx1"/>
                </a:solidFill>
                <a:latin typeface="Times New Roman" panose="02020603050405020304" pitchFamily="18" charset="0"/>
                <a:cs typeface="Times New Roman" panose="02020603050405020304" pitchFamily="18" charset="0"/>
              </a:rPr>
              <a:t>Output-164</a:t>
            </a:r>
          </a:p>
          <a:p>
            <a:pPr algn="l"/>
            <a:r>
              <a:rPr lang="en-US" sz="3200" dirty="0">
                <a:solidFill>
                  <a:srgbClr val="C00000"/>
                </a:solidFill>
                <a:latin typeface="Times New Roman" panose="02020603050405020304" pitchFamily="18" charset="0"/>
                <a:cs typeface="Times New Roman" panose="02020603050405020304" pitchFamily="18" charset="0"/>
              </a:rPr>
              <a:t>r</a:t>
            </a:r>
            <a:r>
              <a:rPr lang="en-US" sz="3200" dirty="0" smtClean="0">
                <a:solidFill>
                  <a:srgbClr val="C00000"/>
                </a:solidFill>
                <a:latin typeface="Times New Roman" panose="02020603050405020304" pitchFamily="18" charset="0"/>
                <a:cs typeface="Times New Roman" panose="02020603050405020304" pitchFamily="18" charset="0"/>
              </a:rPr>
              <a:t>ep(“hello”,5)</a:t>
            </a:r>
          </a:p>
          <a:p>
            <a:pPr algn="l"/>
            <a:r>
              <a:rPr lang="en-US" sz="3200" dirty="0" smtClean="0">
                <a:solidFill>
                  <a:schemeClr val="tx1"/>
                </a:solidFill>
                <a:latin typeface="Times New Roman" panose="02020603050405020304" pitchFamily="18" charset="0"/>
                <a:cs typeface="Times New Roman" panose="02020603050405020304" pitchFamily="18" charset="0"/>
              </a:rPr>
              <a:t>Output-</a:t>
            </a:r>
            <a:r>
              <a:rPr lang="nn-NO" sz="3200" dirty="0">
                <a:solidFill>
                  <a:schemeClr val="tx1"/>
                </a:solidFill>
                <a:latin typeface="Times New Roman" panose="02020603050405020304" pitchFamily="18" charset="0"/>
                <a:cs typeface="Times New Roman" panose="02020603050405020304" pitchFamily="18" charset="0"/>
              </a:rPr>
              <a:t>[1] "hello" "hello" "hello" "hello"</a:t>
            </a:r>
          </a:p>
          <a:p>
            <a:pPr algn="l"/>
            <a:r>
              <a:rPr lang="nn-NO" sz="3200" dirty="0">
                <a:solidFill>
                  <a:schemeClr val="tx1"/>
                </a:solidFill>
                <a:latin typeface="Times New Roman" panose="02020603050405020304" pitchFamily="18" charset="0"/>
                <a:cs typeface="Times New Roman" panose="02020603050405020304" pitchFamily="18" charset="0"/>
              </a:rPr>
              <a:t>[5] "hello"</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Tree>
    <p:extLst>
      <p:ext uri="{BB962C8B-B14F-4D97-AF65-F5344CB8AC3E}">
        <p14:creationId xmlns:p14="http://schemas.microsoft.com/office/powerpoint/2010/main" val="18210978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a:xfrm>
            <a:off x="191068" y="627797"/>
            <a:ext cx="8830101" cy="5950424"/>
          </a:xfrm>
        </p:spPr>
        <p:txBody>
          <a:bodyPr/>
          <a:lstStyle/>
          <a:p>
            <a:pPr algn="l"/>
            <a:r>
              <a:rPr lang="en-US" dirty="0" err="1">
                <a:solidFill>
                  <a:srgbClr val="C00000"/>
                </a:solidFill>
              </a:rPr>
              <a:t>s</a:t>
            </a:r>
            <a:r>
              <a:rPr lang="en-US" dirty="0" err="1" smtClean="0">
                <a:solidFill>
                  <a:srgbClr val="C00000"/>
                </a:solidFill>
              </a:rPr>
              <a:t>qrt</a:t>
            </a:r>
            <a:r>
              <a:rPr lang="en-US" dirty="0" smtClean="0">
                <a:solidFill>
                  <a:srgbClr val="C00000"/>
                </a:solidFill>
              </a:rPr>
              <a:t>(100)</a:t>
            </a:r>
          </a:p>
          <a:p>
            <a:pPr algn="l"/>
            <a:r>
              <a:rPr lang="en-US" dirty="0">
                <a:solidFill>
                  <a:schemeClr val="tx1"/>
                </a:solidFill>
              </a:rPr>
              <a:t>Output-[1] </a:t>
            </a:r>
            <a:r>
              <a:rPr lang="en-US" dirty="0" smtClean="0">
                <a:solidFill>
                  <a:schemeClr val="tx1"/>
                </a:solidFill>
              </a:rPr>
              <a:t>10</a:t>
            </a:r>
            <a:endParaRPr lang="en-IN" dirty="0">
              <a:solidFill>
                <a:schemeClr val="tx1"/>
              </a:solidFill>
            </a:endParaRPr>
          </a:p>
          <a:p>
            <a:pPr algn="l"/>
            <a:r>
              <a:rPr lang="en-US" dirty="0" err="1">
                <a:solidFill>
                  <a:srgbClr val="C00000"/>
                </a:solidFill>
              </a:rPr>
              <a:t>s</a:t>
            </a:r>
            <a:r>
              <a:rPr lang="en-US" dirty="0" err="1" smtClean="0">
                <a:solidFill>
                  <a:srgbClr val="C00000"/>
                </a:solidFill>
              </a:rPr>
              <a:t>ubstr</a:t>
            </a:r>
            <a:r>
              <a:rPr lang="en-US" dirty="0" smtClean="0">
                <a:solidFill>
                  <a:srgbClr val="C00000"/>
                </a:solidFill>
              </a:rPr>
              <a:t>(“Example”,2,4)</a:t>
            </a:r>
            <a:endParaRPr lang="en-IN" dirty="0">
              <a:solidFill>
                <a:srgbClr val="C00000"/>
              </a:solidFill>
            </a:endParaRPr>
          </a:p>
          <a:p>
            <a:pPr algn="l"/>
            <a:r>
              <a:rPr lang="en-US" dirty="0">
                <a:solidFill>
                  <a:schemeClr val="tx1"/>
                </a:solidFill>
              </a:rPr>
              <a:t>Output- [1] "</a:t>
            </a:r>
            <a:r>
              <a:rPr lang="en-US" dirty="0" err="1" smtClean="0">
                <a:solidFill>
                  <a:schemeClr val="tx1"/>
                </a:solidFill>
              </a:rPr>
              <a:t>xam</a:t>
            </a:r>
            <a:r>
              <a:rPr lang="en-US" dirty="0" smtClean="0">
                <a:solidFill>
                  <a:schemeClr val="tx1"/>
                </a:solidFill>
              </a:rPr>
              <a:t>“</a:t>
            </a:r>
          </a:p>
          <a:p>
            <a:pPr algn="l"/>
            <a:endParaRPr lang="en-US" dirty="0" smtClean="0">
              <a:solidFill>
                <a:schemeClr val="tx1"/>
              </a:solidFill>
            </a:endParaRPr>
          </a:p>
          <a:p>
            <a:pPr algn="l"/>
            <a:r>
              <a:rPr lang="en-US" dirty="0" smtClean="0">
                <a:solidFill>
                  <a:schemeClr val="tx1"/>
                </a:solidFill>
              </a:rPr>
              <a:t>Two R commands can be separated by a semicolon(;) or a newline \n</a:t>
            </a:r>
            <a:endParaRPr lang="en-US" dirty="0">
              <a:solidFill>
                <a:schemeClr val="tx1"/>
              </a:solidFill>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Tree>
    <p:extLst>
      <p:ext uri="{BB962C8B-B14F-4D97-AF65-F5344CB8AC3E}">
        <p14:creationId xmlns:p14="http://schemas.microsoft.com/office/powerpoint/2010/main" val="25071835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435" y="424455"/>
            <a:ext cx="7772400" cy="858435"/>
          </a:xfrm>
        </p:spPr>
        <p:txBody>
          <a:bodyPr>
            <a:normAutofit fontScale="90000"/>
          </a:bodyPr>
          <a:lstStyle/>
          <a:p>
            <a:pPr fontAlgn="base"/>
            <a:r>
              <a:rPr lang="en-IN" b="1" dirty="0"/>
              <a:t>R – Vectors</a:t>
            </a:r>
          </a:p>
        </p:txBody>
      </p:sp>
      <p:sp>
        <p:nvSpPr>
          <p:cNvPr id="3" name="Subtitle 2"/>
          <p:cNvSpPr>
            <a:spLocks noGrp="1"/>
          </p:cNvSpPr>
          <p:nvPr>
            <p:ph type="subTitle" idx="1"/>
          </p:nvPr>
        </p:nvSpPr>
        <p:spPr>
          <a:xfrm>
            <a:off x="0" y="1433015"/>
            <a:ext cx="9048466" cy="5172501"/>
          </a:xfrm>
        </p:spPr>
        <p:txBody>
          <a:bodyPr>
            <a:normAutofit/>
          </a:bodyPr>
          <a:lstStyle/>
          <a:p>
            <a:pPr algn="just"/>
            <a:r>
              <a:rPr lang="en-IN" dirty="0" smtClean="0"/>
              <a:t>    1. </a:t>
            </a:r>
            <a:r>
              <a:rPr lang="en-IN" sz="2800" dirty="0" smtClean="0">
                <a:solidFill>
                  <a:schemeClr val="tx1"/>
                </a:solidFill>
              </a:rPr>
              <a:t>Vectors </a:t>
            </a:r>
            <a:r>
              <a:rPr lang="en-IN" sz="2800" dirty="0">
                <a:solidFill>
                  <a:schemeClr val="tx1"/>
                </a:solidFill>
              </a:rPr>
              <a:t>in R are the same as the arrays in </a:t>
            </a:r>
            <a:r>
              <a:rPr lang="en-IN" sz="2800" dirty="0" smtClean="0">
                <a:solidFill>
                  <a:schemeClr val="tx1"/>
                </a:solidFill>
              </a:rPr>
              <a:t>C language </a:t>
            </a:r>
            <a:r>
              <a:rPr lang="en-IN" sz="2800" dirty="0">
                <a:solidFill>
                  <a:schemeClr val="tx1"/>
                </a:solidFill>
              </a:rPr>
              <a:t>which are used to hold multiple data values of the same type. </a:t>
            </a:r>
            <a:endParaRPr lang="en-IN" sz="2800" dirty="0" smtClean="0">
              <a:solidFill>
                <a:schemeClr val="tx1"/>
              </a:solidFill>
            </a:endParaRPr>
          </a:p>
          <a:p>
            <a:pPr algn="just"/>
            <a:r>
              <a:rPr lang="en-IN" sz="2800" dirty="0" smtClean="0">
                <a:solidFill>
                  <a:schemeClr val="tx1"/>
                </a:solidFill>
              </a:rPr>
              <a:t>   2. One </a:t>
            </a:r>
            <a:r>
              <a:rPr lang="en-IN" sz="2800" dirty="0">
                <a:solidFill>
                  <a:schemeClr val="tx1"/>
                </a:solidFill>
              </a:rPr>
              <a:t>major key point is that in R the indexing of the vector will start from ‘1’ and not from ‘0’. </a:t>
            </a:r>
            <a:endParaRPr lang="en-IN" sz="2800" dirty="0" smtClean="0">
              <a:solidFill>
                <a:schemeClr val="tx1"/>
              </a:solidFill>
            </a:endParaRPr>
          </a:p>
          <a:p>
            <a:pPr algn="just"/>
            <a:r>
              <a:rPr lang="en-IN" sz="2800" dirty="0" smtClean="0">
                <a:solidFill>
                  <a:schemeClr val="tx1"/>
                </a:solidFill>
              </a:rPr>
              <a:t>   3. Vector is  a logical element, which holds the value as well as the magnitude of that value and serves as data structure containers</a:t>
            </a:r>
          </a:p>
          <a:p>
            <a:pPr algn="just"/>
            <a:r>
              <a:rPr lang="en-US" sz="2800" dirty="0" smtClean="0">
                <a:solidFill>
                  <a:schemeClr val="tx1"/>
                </a:solidFill>
              </a:rPr>
              <a:t>   4. we can easily increase or decrease the container size of a vector to accommodate various data elements</a:t>
            </a:r>
            <a:endParaRPr lang="en-IN" sz="2800" dirty="0" smtClean="0">
              <a:solidFill>
                <a:schemeClr val="tx1"/>
              </a:solidFill>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extLst>
      <p:ext uri="{BB962C8B-B14F-4D97-AF65-F5344CB8AC3E}">
        <p14:creationId xmlns:p14="http://schemas.microsoft.com/office/powerpoint/2010/main" val="3087345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44281C8-51E8-479F-AA33-40E1C9F82C5F}"/>
              </a:ext>
            </a:extLst>
          </p:cNvPr>
          <p:cNvPicPr>
            <a:picLocks noChangeAspect="1"/>
          </p:cNvPicPr>
          <p:nvPr/>
        </p:nvPicPr>
        <p:blipFill>
          <a:blip r:embed="rId4"/>
          <a:stretch>
            <a:fillRect/>
          </a:stretch>
        </p:blipFill>
        <p:spPr>
          <a:xfrm>
            <a:off x="506122" y="1448841"/>
            <a:ext cx="8275595" cy="4050435"/>
          </a:xfrm>
          <a:prstGeom prst="rect">
            <a:avLst/>
          </a:prstGeom>
        </p:spPr>
      </p:pic>
    </p:spTree>
    <p:extLst>
      <p:ext uri="{BB962C8B-B14F-4D97-AF65-F5344CB8AC3E}">
        <p14:creationId xmlns:p14="http://schemas.microsoft.com/office/powerpoint/2010/main" val="403900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125" y="450377"/>
            <a:ext cx="8308075" cy="1037229"/>
          </a:xfrm>
        </p:spPr>
        <p:txBody>
          <a:bodyPr>
            <a:normAutofit fontScale="90000"/>
          </a:bodyPr>
          <a:lstStyle/>
          <a:p>
            <a:r>
              <a:rPr lang="en-US" dirty="0" smtClean="0"/>
              <a:t>Constructing a vector in R</a:t>
            </a:r>
            <a:endParaRPr lang="en-IN" dirty="0"/>
          </a:p>
        </p:txBody>
      </p:sp>
      <p:sp>
        <p:nvSpPr>
          <p:cNvPr id="3" name="Subtitle 2"/>
          <p:cNvSpPr>
            <a:spLocks noGrp="1"/>
          </p:cNvSpPr>
          <p:nvPr>
            <p:ph type="subTitle" idx="1"/>
          </p:nvPr>
        </p:nvSpPr>
        <p:spPr>
          <a:xfrm>
            <a:off x="150125" y="1842448"/>
            <a:ext cx="8898342" cy="4708476"/>
          </a:xfrm>
        </p:spPr>
        <p:txBody>
          <a:bodyPr>
            <a:normAutofit/>
          </a:bodyPr>
          <a:lstStyle/>
          <a:p>
            <a:pPr algn="l"/>
            <a:r>
              <a:rPr lang="en-US" sz="3200" dirty="0" smtClean="0">
                <a:solidFill>
                  <a:srgbClr val="C00000"/>
                </a:solidFill>
              </a:rPr>
              <a:t>C(10,20,30,40,50)</a:t>
            </a:r>
            <a:endParaRPr lang="en-IN" sz="3200" dirty="0">
              <a:solidFill>
                <a:srgbClr val="C00000"/>
              </a:solidFill>
            </a:endParaRPr>
          </a:p>
          <a:p>
            <a:pPr algn="just"/>
            <a:r>
              <a:rPr lang="en-US" sz="3200" dirty="0" smtClean="0"/>
              <a:t>Shows the implementation of the c() function to create a vector.</a:t>
            </a:r>
          </a:p>
          <a:p>
            <a:pPr algn="just"/>
            <a:r>
              <a:rPr lang="en-US" sz="3200" dirty="0" smtClean="0"/>
              <a:t>C() function is used to construct a vector. It should be noted that the values or numbers written inside the parenthesis are referred as arguments</a:t>
            </a:r>
            <a:endParaRPr lang="en-IN" sz="3200"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3520876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7034"/>
            <a:ext cx="7772400" cy="1470025"/>
          </a:xfrm>
        </p:spPr>
        <p:txBody>
          <a:bodyPr/>
          <a:lstStyle/>
          <a:p>
            <a:endParaRPr lang="en-IN" dirty="0"/>
          </a:p>
        </p:txBody>
      </p:sp>
      <p:sp>
        <p:nvSpPr>
          <p:cNvPr id="3" name="Subtitle 2"/>
          <p:cNvSpPr>
            <a:spLocks noGrp="1"/>
          </p:cNvSpPr>
          <p:nvPr>
            <p:ph type="subTitle" idx="1"/>
          </p:nvPr>
        </p:nvSpPr>
        <p:spPr>
          <a:xfrm>
            <a:off x="300251" y="1717060"/>
            <a:ext cx="8679976" cy="4806570"/>
          </a:xfrm>
        </p:spPr>
        <p:txBody>
          <a:bodyPr>
            <a:normAutofit/>
          </a:bodyPr>
          <a:lstStyle/>
          <a:p>
            <a:pPr algn="just"/>
            <a:r>
              <a:rPr lang="en-US" sz="3200" dirty="0" smtClean="0">
                <a:solidFill>
                  <a:schemeClr val="tx1"/>
                </a:solidFill>
                <a:latin typeface="Times New Roman" panose="02020603050405020304" pitchFamily="18" charset="0"/>
                <a:cs typeface="Times New Roman" panose="02020603050405020304" pitchFamily="18" charset="0"/>
              </a:rPr>
              <a:t>A vector can also be created by using the ‘</a:t>
            </a:r>
            <a:r>
              <a:rPr lang="en-US" sz="3200" dirty="0" smtClean="0">
                <a:solidFill>
                  <a:srgbClr val="C00000"/>
                </a:solidFill>
                <a:latin typeface="Times New Roman" panose="02020603050405020304" pitchFamily="18" charset="0"/>
                <a:cs typeface="Times New Roman" panose="02020603050405020304" pitchFamily="18" charset="0"/>
              </a:rPr>
              <a:t>:</a:t>
            </a:r>
            <a:r>
              <a:rPr lang="en-US" sz="3200" dirty="0" smtClean="0">
                <a:solidFill>
                  <a:schemeClr val="tx1"/>
                </a:solidFill>
                <a:latin typeface="Times New Roman" panose="02020603050405020304" pitchFamily="18" charset="0"/>
                <a:cs typeface="Times New Roman" panose="02020603050405020304" pitchFamily="18" charset="0"/>
              </a:rPr>
              <a:t>’operator between the range of numbers</a:t>
            </a:r>
          </a:p>
          <a:p>
            <a:pPr algn="just"/>
            <a:r>
              <a:rPr lang="en-US" sz="3200" dirty="0" smtClean="0">
                <a:solidFill>
                  <a:srgbClr val="C00000"/>
                </a:solidFill>
                <a:latin typeface="Times New Roman" panose="02020603050405020304" pitchFamily="18" charset="0"/>
                <a:cs typeface="Times New Roman" panose="02020603050405020304" pitchFamily="18" charset="0"/>
              </a:rPr>
              <a:t>Example:</a:t>
            </a:r>
          </a:p>
          <a:p>
            <a:pPr algn="just"/>
            <a:r>
              <a:rPr lang="en-US" sz="3200" dirty="0" smtClean="0">
                <a:solidFill>
                  <a:srgbClr val="C00000"/>
                </a:solidFill>
                <a:latin typeface="Times New Roman" panose="02020603050405020304" pitchFamily="18" charset="0"/>
                <a:cs typeface="Times New Roman" panose="02020603050405020304" pitchFamily="18" charset="0"/>
              </a:rPr>
              <a:t>1:15</a:t>
            </a:r>
          </a:p>
          <a:p>
            <a:pPr algn="just"/>
            <a:r>
              <a:rPr lang="en-US" sz="3200" dirty="0" smtClean="0">
                <a:solidFill>
                  <a:schemeClr val="tx1"/>
                </a:solidFill>
                <a:latin typeface="Times New Roman" panose="02020603050405020304" pitchFamily="18" charset="0"/>
                <a:cs typeface="Times New Roman" panose="02020603050405020304" pitchFamily="18" charset="0"/>
              </a:rPr>
              <a:t>(generates numbers from 1 to 15)</a:t>
            </a:r>
          </a:p>
          <a:p>
            <a:pPr algn="just"/>
            <a:r>
              <a:rPr lang="en-US" sz="3200" dirty="0" smtClean="0">
                <a:solidFill>
                  <a:srgbClr val="C00000"/>
                </a:solidFill>
                <a:latin typeface="Times New Roman" panose="02020603050405020304" pitchFamily="18" charset="0"/>
                <a:cs typeface="Times New Roman" panose="02020603050405020304" pitchFamily="18" charset="0"/>
              </a:rPr>
              <a:t>Output of the Sequence Operator</a:t>
            </a:r>
            <a:endParaRPr lang="en-US" sz="3200" dirty="0">
              <a:solidFill>
                <a:srgbClr val="C00000"/>
              </a:solidFill>
              <a:latin typeface="Times New Roman" panose="02020603050405020304" pitchFamily="18" charset="0"/>
              <a:cs typeface="Times New Roman" panose="02020603050405020304" pitchFamily="18" charset="0"/>
            </a:endParaRPr>
          </a:p>
          <a:p>
            <a:pPr algn="just"/>
            <a:r>
              <a:rPr lang="en-US" sz="3200" dirty="0">
                <a:solidFill>
                  <a:srgbClr val="C00000"/>
                </a:solidFill>
                <a:latin typeface="Times New Roman" panose="02020603050405020304" pitchFamily="18" charset="0"/>
                <a:cs typeface="Times New Roman" panose="02020603050405020304" pitchFamily="18" charset="0"/>
              </a:rPr>
              <a:t> </a:t>
            </a:r>
            <a:r>
              <a:rPr lang="en-US" sz="3200" dirty="0">
                <a:solidFill>
                  <a:schemeClr val="tx1"/>
                </a:solidFill>
                <a:latin typeface="Times New Roman" panose="02020603050405020304" pitchFamily="18" charset="0"/>
                <a:cs typeface="Times New Roman" panose="02020603050405020304" pitchFamily="18" charset="0"/>
              </a:rPr>
              <a:t>[1]  1  2  3  4  5  6  7  8  9 10 11 12 13 14 15</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Tree>
    <p:extLst>
      <p:ext uri="{BB962C8B-B14F-4D97-AF65-F5344CB8AC3E}">
        <p14:creationId xmlns:p14="http://schemas.microsoft.com/office/powerpoint/2010/main" val="160201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4731" y="601876"/>
            <a:ext cx="7772400" cy="1470025"/>
          </a:xfrm>
        </p:spPr>
        <p:txBody>
          <a:bodyPr>
            <a:normAutofit/>
          </a:bodyPr>
          <a:lstStyle/>
          <a:p>
            <a:r>
              <a:rPr lang="en-US" sz="4000" dirty="0" smtClean="0">
                <a:latin typeface="Times New Roman" panose="02020603050405020304" pitchFamily="18" charset="0"/>
                <a:cs typeface="Times New Roman" panose="02020603050405020304" pitchFamily="18" charset="0"/>
              </a:rPr>
              <a:t>Calculating the sum of a vector</a:t>
            </a:r>
            <a:endParaRPr lang="en-IN" sz="4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86604" y="2071900"/>
            <a:ext cx="8188656" cy="4284449"/>
          </a:xfrm>
        </p:spPr>
        <p:txBody>
          <a:bodyPr/>
          <a:lstStyle/>
          <a:p>
            <a:pPr algn="l"/>
            <a:r>
              <a:rPr lang="en-US" sz="3200" dirty="0" smtClean="0">
                <a:solidFill>
                  <a:srgbClr val="C00000"/>
                </a:solidFill>
                <a:latin typeface="Times New Roman" panose="02020603050405020304" pitchFamily="18" charset="0"/>
                <a:cs typeface="Times New Roman" panose="02020603050405020304" pitchFamily="18" charset="0"/>
              </a:rPr>
              <a:t>Sum(1:15)</a:t>
            </a:r>
          </a:p>
          <a:p>
            <a:pPr algn="l"/>
            <a:r>
              <a:rPr lang="en-US" sz="3200" dirty="0" smtClean="0">
                <a:solidFill>
                  <a:schemeClr val="tx1"/>
                </a:solidFill>
                <a:latin typeface="Times New Roman" panose="02020603050405020304" pitchFamily="18" charset="0"/>
                <a:cs typeface="Times New Roman" panose="02020603050405020304" pitchFamily="18" charset="0"/>
              </a:rPr>
              <a:t>Generates the sum of numbers from 1 to 15</a:t>
            </a:r>
          </a:p>
          <a:p>
            <a:pPr algn="l"/>
            <a:r>
              <a:rPr lang="en-US" sz="3200" dirty="0" smtClean="0">
                <a:solidFill>
                  <a:srgbClr val="C00000"/>
                </a:solidFill>
                <a:latin typeface="Times New Roman" panose="02020603050405020304" pitchFamily="18" charset="0"/>
                <a:cs typeface="Times New Roman" panose="02020603050405020304" pitchFamily="18" charset="0"/>
              </a:rPr>
              <a:t>Output:</a:t>
            </a:r>
            <a:r>
              <a:rPr lang="en-US" sz="3200" dirty="0" smtClean="0">
                <a:solidFill>
                  <a:schemeClr val="tx1"/>
                </a:solidFill>
                <a:latin typeface="Times New Roman" panose="02020603050405020304" pitchFamily="18" charset="0"/>
                <a:cs typeface="Times New Roman" panose="02020603050405020304" pitchFamily="18" charset="0"/>
              </a:rPr>
              <a:t>120</a:t>
            </a:r>
          </a:p>
          <a:p>
            <a:pPr algn="l"/>
            <a:endParaRPr lang="en-IN" dirty="0">
              <a:solidFill>
                <a:schemeClr val="tx1"/>
              </a:solidFill>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spTree>
    <p:extLst>
      <p:ext uri="{BB962C8B-B14F-4D97-AF65-F5344CB8AC3E}">
        <p14:creationId xmlns:p14="http://schemas.microsoft.com/office/powerpoint/2010/main" val="2539187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307" y="656468"/>
            <a:ext cx="8427492" cy="994912"/>
          </a:xfrm>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Storing and Calculating values in R</a:t>
            </a:r>
            <a:endParaRPr lang="en-IN" sz="36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59307" y="1910687"/>
            <a:ext cx="8693624" cy="4681182"/>
          </a:xfrm>
        </p:spPr>
        <p:txBody>
          <a:bodyPr>
            <a:noAutofit/>
          </a:bodyPr>
          <a:lstStyle/>
          <a:p>
            <a:pPr algn="just"/>
            <a:r>
              <a:rPr lang="en-US" sz="3200" dirty="0" smtClean="0">
                <a:solidFill>
                  <a:schemeClr val="tx1"/>
                </a:solidFill>
                <a:latin typeface="Times New Roman" panose="02020603050405020304" pitchFamily="18" charset="0"/>
                <a:cs typeface="Times New Roman" panose="02020603050405020304" pitchFamily="18" charset="0"/>
              </a:rPr>
              <a:t>R allows you to easily store the intermediate results, so that the stored values can be used later for other calculations</a:t>
            </a:r>
          </a:p>
          <a:p>
            <a:pPr algn="just"/>
            <a:r>
              <a:rPr lang="en-US" sz="3200" dirty="0" err="1" smtClean="0">
                <a:solidFill>
                  <a:srgbClr val="C00000"/>
                </a:solidFill>
                <a:latin typeface="Times New Roman" panose="02020603050405020304" pitchFamily="18" charset="0"/>
                <a:cs typeface="Times New Roman" panose="02020603050405020304" pitchFamily="18" charset="0"/>
              </a:rPr>
              <a:t>Example:X</a:t>
            </a:r>
            <a:r>
              <a:rPr lang="en-US" sz="3200" dirty="0" smtClean="0">
                <a:solidFill>
                  <a:srgbClr val="C00000"/>
                </a:solidFill>
                <a:latin typeface="Times New Roman" panose="02020603050405020304" pitchFamily="18" charset="0"/>
                <a:cs typeface="Times New Roman" panose="02020603050405020304" pitchFamily="18" charset="0"/>
              </a:rPr>
              <a:t>&lt;-1:15</a:t>
            </a:r>
          </a:p>
          <a:p>
            <a:pPr algn="just"/>
            <a:r>
              <a:rPr lang="en-US" sz="3200" dirty="0" smtClean="0">
                <a:solidFill>
                  <a:srgbClr val="C00000"/>
                </a:solidFill>
                <a:latin typeface="Times New Roman" panose="02020603050405020304" pitchFamily="18" charset="0"/>
                <a:cs typeface="Times New Roman" panose="02020603050405020304" pitchFamily="18" charset="0"/>
              </a:rPr>
              <a:t>X</a:t>
            </a:r>
          </a:p>
          <a:p>
            <a:pPr algn="just"/>
            <a:r>
              <a:rPr lang="en-IN" sz="3200" dirty="0" smtClean="0">
                <a:solidFill>
                  <a:srgbClr val="C00000"/>
                </a:solidFill>
                <a:latin typeface="Times New Roman" panose="02020603050405020304" pitchFamily="18" charset="0"/>
                <a:cs typeface="Times New Roman" panose="02020603050405020304" pitchFamily="18" charset="0"/>
              </a:rPr>
              <a:t>Output</a:t>
            </a:r>
            <a:r>
              <a:rPr lang="en-IN" sz="3200" dirty="0" smtClean="0">
                <a:solidFill>
                  <a:schemeClr val="tx1"/>
                </a:solidFill>
                <a:latin typeface="Times New Roman" panose="02020603050405020304" pitchFamily="18" charset="0"/>
                <a:cs typeface="Times New Roman" panose="02020603050405020304" pitchFamily="18" charset="0"/>
              </a:rPr>
              <a:t>:[1</a:t>
            </a:r>
            <a:r>
              <a:rPr lang="en-IN" sz="3200" dirty="0">
                <a:solidFill>
                  <a:schemeClr val="tx1"/>
                </a:solidFill>
                <a:latin typeface="Times New Roman" panose="02020603050405020304" pitchFamily="18" charset="0"/>
                <a:cs typeface="Times New Roman" panose="02020603050405020304" pitchFamily="18" charset="0"/>
              </a:rPr>
              <a:t>]  1  2  3  4  5  6  7  8  9 </a:t>
            </a:r>
            <a:r>
              <a:rPr lang="en-IN" sz="3200" dirty="0" smtClean="0">
                <a:solidFill>
                  <a:schemeClr val="tx1"/>
                </a:solidFill>
                <a:latin typeface="Times New Roman" panose="02020603050405020304" pitchFamily="18" charset="0"/>
                <a:cs typeface="Times New Roman" panose="02020603050405020304" pitchFamily="18" charset="0"/>
              </a:rPr>
              <a:t>10 </a:t>
            </a:r>
            <a:r>
              <a:rPr lang="en-IN" sz="3200" dirty="0">
                <a:solidFill>
                  <a:schemeClr val="tx1"/>
                </a:solidFill>
                <a:latin typeface="Times New Roman" panose="02020603050405020304" pitchFamily="18" charset="0"/>
                <a:cs typeface="Times New Roman" panose="02020603050405020304" pitchFamily="18" charset="0"/>
              </a:rPr>
              <a:t>11 12 13 14 </a:t>
            </a:r>
            <a:r>
              <a:rPr lang="en-IN" sz="3200" dirty="0" smtClean="0">
                <a:solidFill>
                  <a:schemeClr val="tx1"/>
                </a:solidFill>
                <a:latin typeface="Times New Roman" panose="02020603050405020304" pitchFamily="18" charset="0"/>
                <a:cs typeface="Times New Roman" panose="02020603050405020304" pitchFamily="18" charset="0"/>
              </a:rPr>
              <a:t>15</a:t>
            </a:r>
          </a:p>
          <a:p>
            <a:pPr algn="just"/>
            <a:r>
              <a:rPr lang="en-US" sz="3200" dirty="0">
                <a:solidFill>
                  <a:schemeClr val="tx1"/>
                </a:solidFill>
                <a:latin typeface="Times New Roman" panose="02020603050405020304" pitchFamily="18" charset="0"/>
                <a:cs typeface="Times New Roman" panose="02020603050405020304" pitchFamily="18" charset="0"/>
              </a:rPr>
              <a:t> </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spTree>
    <p:extLst>
      <p:ext uri="{BB962C8B-B14F-4D97-AF65-F5344CB8AC3E}">
        <p14:creationId xmlns:p14="http://schemas.microsoft.com/office/powerpoint/2010/main" val="25706902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2027" y="738353"/>
            <a:ext cx="7772400" cy="1470025"/>
          </a:xfrm>
        </p:spPr>
        <p:txBody>
          <a:bodyPr/>
          <a:lstStyle/>
          <a:p>
            <a:endParaRPr lang="en-IN" dirty="0"/>
          </a:p>
        </p:txBody>
      </p:sp>
      <p:sp>
        <p:nvSpPr>
          <p:cNvPr id="3" name="Subtitle 2"/>
          <p:cNvSpPr>
            <a:spLocks noGrp="1"/>
          </p:cNvSpPr>
          <p:nvPr>
            <p:ph type="subTitle" idx="1"/>
          </p:nvPr>
        </p:nvSpPr>
        <p:spPr>
          <a:xfrm>
            <a:off x="361664" y="1178636"/>
            <a:ext cx="8441141" cy="5177714"/>
          </a:xfrm>
        </p:spPr>
        <p:txBody>
          <a:bodyPr>
            <a:normAutofit/>
          </a:bodyPr>
          <a:lstStyle/>
          <a:p>
            <a:pPr algn="just"/>
            <a:r>
              <a:rPr lang="en-IN" sz="3200" dirty="0">
                <a:solidFill>
                  <a:schemeClr val="tx1"/>
                </a:solidFill>
                <a:latin typeface="Times New Roman" panose="02020603050405020304" pitchFamily="18" charset="0"/>
                <a:cs typeface="Times New Roman" panose="02020603050405020304" pitchFamily="18" charset="0"/>
              </a:rPr>
              <a:t>Now lets create a second variable y , assign the value 30, and add x and </a:t>
            </a:r>
            <a:r>
              <a:rPr lang="en-IN" sz="3200" dirty="0" smtClean="0">
                <a:solidFill>
                  <a:schemeClr val="tx1"/>
                </a:solidFill>
                <a:latin typeface="Times New Roman" panose="02020603050405020304" pitchFamily="18" charset="0"/>
                <a:cs typeface="Times New Roman" panose="02020603050405020304" pitchFamily="18" charset="0"/>
              </a:rPr>
              <a:t>y</a:t>
            </a:r>
            <a:endParaRPr lang="es-ES" sz="3200" dirty="0">
              <a:solidFill>
                <a:schemeClr val="tx1"/>
              </a:solidFill>
              <a:latin typeface="Times New Roman" panose="02020603050405020304" pitchFamily="18" charset="0"/>
              <a:cs typeface="Times New Roman" panose="02020603050405020304" pitchFamily="18" charset="0"/>
            </a:endParaRPr>
          </a:p>
          <a:p>
            <a:pPr algn="just"/>
            <a:r>
              <a:rPr lang="es-ES" sz="3200" dirty="0" smtClean="0">
                <a:solidFill>
                  <a:srgbClr val="C00000"/>
                </a:solidFill>
                <a:latin typeface="Times New Roman" panose="02020603050405020304" pitchFamily="18" charset="0"/>
                <a:cs typeface="Times New Roman" panose="02020603050405020304" pitchFamily="18" charset="0"/>
              </a:rPr>
              <a:t>y</a:t>
            </a:r>
            <a:r>
              <a:rPr lang="es-ES" sz="3200" dirty="0">
                <a:solidFill>
                  <a:srgbClr val="C00000"/>
                </a:solidFill>
                <a:latin typeface="Times New Roman" panose="02020603050405020304" pitchFamily="18" charset="0"/>
                <a:cs typeface="Times New Roman" panose="02020603050405020304" pitchFamily="18" charset="0"/>
              </a:rPr>
              <a:t>&lt;-30</a:t>
            </a:r>
          </a:p>
          <a:p>
            <a:pPr algn="just"/>
            <a:r>
              <a:rPr lang="es-ES" sz="3200" dirty="0" smtClean="0">
                <a:solidFill>
                  <a:srgbClr val="C00000"/>
                </a:solidFill>
                <a:latin typeface="Times New Roman" panose="02020603050405020304" pitchFamily="18" charset="0"/>
                <a:cs typeface="Times New Roman" panose="02020603050405020304" pitchFamily="18" charset="0"/>
              </a:rPr>
              <a:t> </a:t>
            </a:r>
            <a:r>
              <a:rPr lang="es-ES" sz="3200" dirty="0" err="1">
                <a:solidFill>
                  <a:srgbClr val="C00000"/>
                </a:solidFill>
                <a:latin typeface="Times New Roman" panose="02020603050405020304" pitchFamily="18" charset="0"/>
                <a:cs typeface="Times New Roman" panose="02020603050405020304" pitchFamily="18" charset="0"/>
              </a:rPr>
              <a:t>x+y</a:t>
            </a:r>
            <a:endParaRPr lang="es-ES" sz="3200" dirty="0">
              <a:solidFill>
                <a:srgbClr val="C00000"/>
              </a:solidFill>
              <a:latin typeface="Times New Roman" panose="02020603050405020304" pitchFamily="18" charset="0"/>
              <a:cs typeface="Times New Roman" panose="02020603050405020304" pitchFamily="18" charset="0"/>
            </a:endParaRPr>
          </a:p>
          <a:p>
            <a:pPr algn="just"/>
            <a:r>
              <a:rPr lang="es-ES" sz="3200" dirty="0">
                <a:solidFill>
                  <a:srgbClr val="C00000"/>
                </a:solidFill>
                <a:latin typeface="Times New Roman" panose="02020603050405020304" pitchFamily="18" charset="0"/>
                <a:cs typeface="Times New Roman" panose="02020603050405020304" pitchFamily="18" charset="0"/>
              </a:rPr>
              <a:t> </a:t>
            </a:r>
            <a:r>
              <a:rPr lang="es-ES" sz="3200" dirty="0" smtClean="0">
                <a:solidFill>
                  <a:srgbClr val="C00000"/>
                </a:solidFill>
                <a:latin typeface="Times New Roman" panose="02020603050405020304" pitchFamily="18" charset="0"/>
                <a:cs typeface="Times New Roman" panose="02020603050405020304" pitchFamily="18" charset="0"/>
              </a:rPr>
              <a:t>Output</a:t>
            </a:r>
            <a:r>
              <a:rPr lang="es-ES" sz="3200" dirty="0" smtClean="0">
                <a:solidFill>
                  <a:schemeClr val="tx1"/>
                </a:solidFill>
                <a:latin typeface="Times New Roman" panose="02020603050405020304" pitchFamily="18" charset="0"/>
                <a:cs typeface="Times New Roman" panose="02020603050405020304" pitchFamily="18" charset="0"/>
              </a:rPr>
              <a:t>:[1</a:t>
            </a:r>
            <a:r>
              <a:rPr lang="es-ES" sz="3200" dirty="0">
                <a:solidFill>
                  <a:schemeClr val="tx1"/>
                </a:solidFill>
                <a:latin typeface="Times New Roman" panose="02020603050405020304" pitchFamily="18" charset="0"/>
                <a:cs typeface="Times New Roman" panose="02020603050405020304" pitchFamily="18" charset="0"/>
              </a:rPr>
              <a:t>] 31 32 33 34 35 36 37 38 39 40 41 42 43 44 </a:t>
            </a:r>
            <a:r>
              <a:rPr lang="es-ES" sz="3200" dirty="0" smtClean="0">
                <a:solidFill>
                  <a:schemeClr val="tx1"/>
                </a:solidFill>
                <a:latin typeface="Times New Roman" panose="02020603050405020304" pitchFamily="18" charset="0"/>
                <a:cs typeface="Times New Roman" panose="02020603050405020304" pitchFamily="18" charset="0"/>
              </a:rPr>
              <a:t>45</a:t>
            </a:r>
          </a:p>
          <a:p>
            <a:pPr algn="just"/>
            <a:r>
              <a:rPr lang="es-ES" sz="3200" dirty="0" err="1" smtClean="0">
                <a:solidFill>
                  <a:schemeClr val="tx1"/>
                </a:solidFill>
                <a:latin typeface="Times New Roman" panose="02020603050405020304" pitchFamily="18" charset="0"/>
                <a:cs typeface="Times New Roman" panose="02020603050405020304" pitchFamily="18" charset="0"/>
              </a:rPr>
              <a:t>Here</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x+y</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expression</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adds</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the</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number</a:t>
            </a:r>
            <a:r>
              <a:rPr lang="es-ES" sz="3200" dirty="0" smtClean="0">
                <a:solidFill>
                  <a:schemeClr val="tx1"/>
                </a:solidFill>
                <a:latin typeface="Times New Roman" panose="02020603050405020304" pitchFamily="18" charset="0"/>
                <a:cs typeface="Times New Roman" panose="02020603050405020304" pitchFamily="18" charset="0"/>
              </a:rPr>
              <a:t> 30 in </a:t>
            </a:r>
            <a:r>
              <a:rPr lang="es-ES" sz="3200" dirty="0" err="1" smtClean="0">
                <a:solidFill>
                  <a:schemeClr val="tx1"/>
                </a:solidFill>
                <a:latin typeface="Times New Roman" panose="02020603050405020304" pitchFamily="18" charset="0"/>
                <a:cs typeface="Times New Roman" panose="02020603050405020304" pitchFamily="18" charset="0"/>
              </a:rPr>
              <a:t>the</a:t>
            </a:r>
            <a:r>
              <a:rPr lang="es-ES" sz="3200" dirty="0" smtClean="0">
                <a:solidFill>
                  <a:schemeClr val="tx1"/>
                </a:solidFill>
                <a:latin typeface="Times New Roman" panose="02020603050405020304" pitchFamily="18" charset="0"/>
                <a:cs typeface="Times New Roman" panose="02020603050405020304" pitchFamily="18" charset="0"/>
              </a:rPr>
              <a:t> </a:t>
            </a:r>
            <a:r>
              <a:rPr lang="es-ES" sz="3200" dirty="0" err="1" smtClean="0">
                <a:solidFill>
                  <a:schemeClr val="tx1"/>
                </a:solidFill>
                <a:latin typeface="Times New Roman" panose="02020603050405020304" pitchFamily="18" charset="0"/>
                <a:cs typeface="Times New Roman" panose="02020603050405020304" pitchFamily="18" charset="0"/>
              </a:rPr>
              <a:t>sequence</a:t>
            </a:r>
            <a:r>
              <a:rPr lang="es-ES" sz="3200" dirty="0" smtClean="0">
                <a:solidFill>
                  <a:schemeClr val="tx1"/>
                </a:solidFill>
                <a:latin typeface="Times New Roman" panose="02020603050405020304" pitchFamily="18" charset="0"/>
                <a:cs typeface="Times New Roman" panose="02020603050405020304" pitchFamily="18" charset="0"/>
              </a:rPr>
              <a:t> of </a:t>
            </a:r>
            <a:r>
              <a:rPr lang="es-ES" sz="3200" dirty="0" err="1" smtClean="0">
                <a:solidFill>
                  <a:schemeClr val="tx1"/>
                </a:solidFill>
                <a:latin typeface="Times New Roman" panose="02020603050405020304" pitchFamily="18" charset="0"/>
                <a:cs typeface="Times New Roman" panose="02020603050405020304" pitchFamily="18" charset="0"/>
              </a:rPr>
              <a:t>number</a:t>
            </a:r>
            <a:r>
              <a:rPr lang="es-ES" sz="3200" dirty="0" smtClean="0">
                <a:solidFill>
                  <a:schemeClr val="tx1"/>
                </a:solidFill>
                <a:latin typeface="Times New Roman" panose="02020603050405020304" pitchFamily="18" charset="0"/>
                <a:cs typeface="Times New Roman" panose="02020603050405020304" pitchFamily="18" charset="0"/>
              </a:rPr>
              <a:t> 1 to 15. </a:t>
            </a:r>
            <a:endParaRPr lang="es-ES" sz="3200" dirty="0">
              <a:solidFill>
                <a:schemeClr val="tx1"/>
              </a:solidFill>
              <a:latin typeface="Times New Roman" panose="02020603050405020304" pitchFamily="18" charset="0"/>
              <a:cs typeface="Times New Roman" panose="02020603050405020304" pitchFamily="18" charset="0"/>
            </a:endParaRPr>
          </a:p>
          <a:p>
            <a:pPr algn="just"/>
            <a:r>
              <a:rPr lang="es-ES" sz="3200" dirty="0" smtClean="0">
                <a:latin typeface="Times New Roman" panose="02020603050405020304" pitchFamily="18" charset="0"/>
                <a:cs typeface="Times New Roman" panose="02020603050405020304" pitchFamily="18" charset="0"/>
              </a:rPr>
              <a:t> </a:t>
            </a:r>
            <a:endParaRPr lang="es-ES"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Tree>
    <p:extLst>
      <p:ext uri="{BB962C8B-B14F-4D97-AF65-F5344CB8AC3E}">
        <p14:creationId xmlns:p14="http://schemas.microsoft.com/office/powerpoint/2010/main" val="2747140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379" y="410807"/>
            <a:ext cx="8471848" cy="1470025"/>
          </a:xfrm>
        </p:spPr>
        <p:txBody>
          <a:bodyPr>
            <a:normAutofit fontScale="90000"/>
          </a:bodyPr>
          <a:lstStyle/>
          <a:p>
            <a:r>
              <a:rPr lang="en-US" dirty="0" smtClean="0"/>
              <a:t>Combining Text values in R</a:t>
            </a:r>
            <a:endParaRPr lang="en-IN" dirty="0"/>
          </a:p>
        </p:txBody>
      </p:sp>
      <p:sp>
        <p:nvSpPr>
          <p:cNvPr id="3" name="Subtitle 2"/>
          <p:cNvSpPr>
            <a:spLocks noGrp="1"/>
          </p:cNvSpPr>
          <p:nvPr>
            <p:ph type="subTitle" idx="1"/>
          </p:nvPr>
        </p:nvSpPr>
        <p:spPr>
          <a:xfrm>
            <a:off x="900753" y="2442949"/>
            <a:ext cx="6871648" cy="3195851"/>
          </a:xfrm>
        </p:spPr>
        <p:txBody>
          <a:bodyPr>
            <a:normAutofit/>
          </a:bodyPr>
          <a:lstStyle/>
          <a:p>
            <a:pPr algn="l"/>
            <a:r>
              <a:rPr lang="en-US" sz="3200" dirty="0" smtClean="0">
                <a:solidFill>
                  <a:srgbClr val="C00000"/>
                </a:solidFill>
                <a:latin typeface="Times New Roman" panose="02020603050405020304" pitchFamily="18" charset="0"/>
                <a:cs typeface="Times New Roman" panose="02020603050405020304" pitchFamily="18" charset="0"/>
              </a:rPr>
              <a:t>Example:</a:t>
            </a:r>
          </a:p>
          <a:p>
            <a:pPr algn="l"/>
            <a:r>
              <a:rPr lang="en-US" sz="3200" dirty="0" smtClean="0">
                <a:solidFill>
                  <a:srgbClr val="C00000"/>
                </a:solidFill>
                <a:latin typeface="Times New Roman" panose="02020603050405020304" pitchFamily="18" charset="0"/>
                <a:cs typeface="Times New Roman" panose="02020603050405020304" pitchFamily="18" charset="0"/>
              </a:rPr>
              <a:t>a=c(“hello”, “world”)</a:t>
            </a:r>
          </a:p>
          <a:p>
            <a:pPr algn="l"/>
            <a:r>
              <a:rPr lang="en-US" sz="3200" dirty="0" smtClean="0">
                <a:solidFill>
                  <a:srgbClr val="C00000"/>
                </a:solidFill>
                <a:latin typeface="Times New Roman" panose="02020603050405020304" pitchFamily="18" charset="0"/>
                <a:cs typeface="Times New Roman" panose="02020603050405020304" pitchFamily="18" charset="0"/>
              </a:rPr>
              <a:t>a</a:t>
            </a:r>
          </a:p>
          <a:p>
            <a:pPr algn="l"/>
            <a:r>
              <a:rPr lang="en-US" sz="3200" dirty="0">
                <a:solidFill>
                  <a:srgbClr val="C00000"/>
                </a:solidFill>
                <a:latin typeface="Times New Roman" panose="02020603050405020304" pitchFamily="18" charset="0"/>
                <a:cs typeface="Times New Roman" panose="02020603050405020304" pitchFamily="18" charset="0"/>
              </a:rPr>
              <a:t>Output: </a:t>
            </a:r>
            <a:r>
              <a:rPr lang="en-US" sz="3200" dirty="0">
                <a:solidFill>
                  <a:schemeClr val="tx1"/>
                </a:solidFill>
                <a:latin typeface="Times New Roman" panose="02020603050405020304" pitchFamily="18" charset="0"/>
                <a:cs typeface="Times New Roman" panose="02020603050405020304" pitchFamily="18" charset="0"/>
              </a:rPr>
              <a:t>[1] "hello" "world"</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spTree>
    <p:extLst>
      <p:ext uri="{BB962C8B-B14F-4D97-AF65-F5344CB8AC3E}">
        <p14:creationId xmlns:p14="http://schemas.microsoft.com/office/powerpoint/2010/main" val="414901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069" y="492693"/>
            <a:ext cx="8761861" cy="1470025"/>
          </a:xfrm>
        </p:spPr>
        <p:txBody>
          <a:bodyPr>
            <a:normAutofit/>
          </a:bodyPr>
          <a:lstStyle/>
          <a:p>
            <a:r>
              <a:rPr lang="en-IN" sz="3600" dirty="0" smtClean="0">
                <a:latin typeface="Times New Roman" panose="02020603050405020304" pitchFamily="18" charset="0"/>
                <a:cs typeface="Times New Roman" panose="02020603050405020304" pitchFamily="18" charset="0"/>
              </a:rPr>
              <a:t>Vector with numerical </a:t>
            </a:r>
            <a:r>
              <a:rPr lang="en-IN" sz="3600" dirty="0">
                <a:latin typeface="Times New Roman" panose="02020603050405020304" pitchFamily="18" charset="0"/>
                <a:cs typeface="Times New Roman" panose="02020603050405020304" pitchFamily="18" charset="0"/>
              </a:rPr>
              <a:t>decimals in a sequence</a:t>
            </a:r>
          </a:p>
        </p:txBody>
      </p:sp>
      <p:sp>
        <p:nvSpPr>
          <p:cNvPr id="3" name="Subtitle 2"/>
          <p:cNvSpPr>
            <a:spLocks noGrp="1"/>
          </p:cNvSpPr>
          <p:nvPr>
            <p:ph type="subTitle" idx="1"/>
          </p:nvPr>
        </p:nvSpPr>
        <p:spPr>
          <a:xfrm>
            <a:off x="313899" y="2275764"/>
            <a:ext cx="8372901" cy="4080586"/>
          </a:xfrm>
        </p:spPr>
        <p:txBody>
          <a:bodyPr/>
          <a:lstStyle/>
          <a:p>
            <a:pPr algn="l"/>
            <a:r>
              <a:rPr lang="en-US" sz="3200" dirty="0" smtClean="0">
                <a:solidFill>
                  <a:srgbClr val="C00000"/>
                </a:solidFill>
                <a:latin typeface="Times New Roman" panose="02020603050405020304" pitchFamily="18" charset="0"/>
                <a:cs typeface="Times New Roman" panose="02020603050405020304" pitchFamily="18" charset="0"/>
              </a:rPr>
              <a:t>Example: </a:t>
            </a:r>
            <a:r>
              <a:rPr lang="en-IN" sz="3200" dirty="0" smtClean="0">
                <a:latin typeface="Times New Roman" panose="02020603050405020304" pitchFamily="18" charset="0"/>
                <a:cs typeface="Times New Roman" panose="02020603050405020304" pitchFamily="18" charset="0"/>
              </a:rPr>
              <a:t>numbers1 </a:t>
            </a:r>
            <a:r>
              <a:rPr lang="en-IN" sz="3200" dirty="0">
                <a:latin typeface="Times New Roman" panose="02020603050405020304" pitchFamily="18" charset="0"/>
                <a:cs typeface="Times New Roman" panose="02020603050405020304" pitchFamily="18" charset="0"/>
              </a:rPr>
              <a:t>&lt;- 1.5:6.5</a:t>
            </a:r>
            <a:br>
              <a:rPr lang="en-IN" sz="3200" dirty="0">
                <a:latin typeface="Times New Roman" panose="02020603050405020304" pitchFamily="18" charset="0"/>
                <a:cs typeface="Times New Roman" panose="02020603050405020304" pitchFamily="18" charset="0"/>
              </a:rPr>
            </a:br>
            <a:r>
              <a:rPr lang="en-IN" sz="3200" dirty="0" smtClean="0">
                <a:latin typeface="Times New Roman" panose="02020603050405020304" pitchFamily="18" charset="0"/>
                <a:cs typeface="Times New Roman" panose="02020603050405020304" pitchFamily="18" charset="0"/>
              </a:rPr>
              <a:t>numbers1</a:t>
            </a:r>
          </a:p>
          <a:p>
            <a:pPr algn="l"/>
            <a:r>
              <a:rPr lang="en-US" sz="3200" dirty="0" smtClean="0">
                <a:solidFill>
                  <a:srgbClr val="C00000"/>
                </a:solidFill>
                <a:latin typeface="Times New Roman" panose="02020603050405020304" pitchFamily="18" charset="0"/>
                <a:cs typeface="Times New Roman" panose="02020603050405020304" pitchFamily="18" charset="0"/>
              </a:rPr>
              <a:t>Output:</a:t>
            </a:r>
            <a:r>
              <a:rPr lang="en-IN" sz="3200" dirty="0" smtClean="0">
                <a:latin typeface="Times New Roman" panose="02020603050405020304" pitchFamily="18" charset="0"/>
                <a:cs typeface="Times New Roman" panose="02020603050405020304" pitchFamily="18" charset="0"/>
              </a:rPr>
              <a:t>[</a:t>
            </a:r>
            <a:r>
              <a:rPr lang="en-IN" sz="3200" dirty="0">
                <a:latin typeface="Times New Roman" panose="02020603050405020304" pitchFamily="18" charset="0"/>
                <a:cs typeface="Times New Roman" panose="02020603050405020304" pitchFamily="18" charset="0"/>
              </a:rPr>
              <a:t>1] 1.5 2.5 3.5 4.5 5.5 </a:t>
            </a:r>
            <a:r>
              <a:rPr lang="en-IN" sz="3200" dirty="0" smtClean="0">
                <a:latin typeface="Times New Roman" panose="02020603050405020304" pitchFamily="18" charset="0"/>
                <a:cs typeface="Times New Roman" panose="02020603050405020304" pitchFamily="18" charset="0"/>
              </a:rPr>
              <a:t>6.5</a:t>
            </a:r>
          </a:p>
          <a:p>
            <a:pPr algn="l"/>
            <a:endParaRPr lang="en-US" sz="3200" dirty="0" smtClean="0">
              <a:solidFill>
                <a:srgbClr val="C00000"/>
              </a:solidFill>
              <a:latin typeface="Times New Roman" panose="02020603050405020304" pitchFamily="18" charset="0"/>
              <a:cs typeface="Times New Roman" panose="02020603050405020304" pitchFamily="18" charset="0"/>
            </a:endParaRPr>
          </a:p>
          <a:p>
            <a:pPr algn="l"/>
            <a:r>
              <a:rPr lang="en-US" sz="3200" dirty="0">
                <a:solidFill>
                  <a:srgbClr val="C00000"/>
                </a:solidFill>
                <a:latin typeface="Times New Roman" panose="02020603050405020304" pitchFamily="18" charset="0"/>
                <a:cs typeface="Times New Roman" panose="02020603050405020304" pitchFamily="18" charset="0"/>
              </a:rPr>
              <a:t>Example</a:t>
            </a:r>
            <a:r>
              <a:rPr lang="en-US" sz="3200" dirty="0" smtClean="0">
                <a:solidFill>
                  <a:srgbClr val="C00000"/>
                </a:solidFill>
                <a:latin typeface="Times New Roman" panose="02020603050405020304" pitchFamily="18" charset="0"/>
                <a:cs typeface="Times New Roman" panose="02020603050405020304" pitchFamily="18" charset="0"/>
              </a:rPr>
              <a:t>:</a:t>
            </a:r>
            <a:r>
              <a:rPr lang="en-IN" sz="3200" dirty="0">
                <a:latin typeface="Times New Roman" panose="02020603050405020304" pitchFamily="18" charset="0"/>
                <a:cs typeface="Times New Roman" panose="02020603050405020304" pitchFamily="18" charset="0"/>
              </a:rPr>
              <a:t> numbers2 &lt;- 1.5:6.3</a:t>
            </a:r>
            <a:br>
              <a:rPr lang="en-IN" sz="3200" dirty="0">
                <a:latin typeface="Times New Roman" panose="02020603050405020304" pitchFamily="18" charset="0"/>
                <a:cs typeface="Times New Roman" panose="02020603050405020304" pitchFamily="18" charset="0"/>
              </a:rPr>
            </a:br>
            <a:r>
              <a:rPr lang="en-IN" sz="3200" dirty="0" smtClean="0">
                <a:latin typeface="Times New Roman" panose="02020603050405020304" pitchFamily="18" charset="0"/>
                <a:cs typeface="Times New Roman" panose="02020603050405020304" pitchFamily="18" charset="0"/>
              </a:rPr>
              <a:t>numbers2</a:t>
            </a:r>
          </a:p>
          <a:p>
            <a:pPr algn="l"/>
            <a:r>
              <a:rPr lang="en-US" sz="3200" dirty="0">
                <a:solidFill>
                  <a:srgbClr val="C00000"/>
                </a:solidFill>
                <a:latin typeface="Times New Roman" panose="02020603050405020304" pitchFamily="18" charset="0"/>
                <a:cs typeface="Times New Roman" panose="02020603050405020304" pitchFamily="18" charset="0"/>
              </a:rPr>
              <a:t>Output</a:t>
            </a:r>
            <a:r>
              <a:rPr lang="en-US" sz="3200" dirty="0" smtClean="0">
                <a:solidFill>
                  <a:srgbClr val="C00000"/>
                </a:solidFill>
                <a:latin typeface="Times New Roman" panose="02020603050405020304" pitchFamily="18" charset="0"/>
                <a:cs typeface="Times New Roman" panose="02020603050405020304" pitchFamily="18" charset="0"/>
              </a:rPr>
              <a:t>:</a:t>
            </a:r>
            <a:r>
              <a:rPr lang="en-IN" sz="3200" dirty="0">
                <a:latin typeface="Times New Roman" panose="02020603050405020304" pitchFamily="18" charset="0"/>
                <a:cs typeface="Times New Roman" panose="02020603050405020304" pitchFamily="18" charset="0"/>
              </a:rPr>
              <a:t>[1] 1.5 2.5 3.5 4.5 5.5</a:t>
            </a:r>
            <a:endParaRPr lang="en-US" sz="3200" dirty="0">
              <a:solidFill>
                <a:srgbClr val="C00000"/>
              </a:solidFill>
              <a:latin typeface="Times New Roman" panose="02020603050405020304" pitchFamily="18" charset="0"/>
              <a:cs typeface="Times New Roman" panose="02020603050405020304" pitchFamily="18" charset="0"/>
            </a:endParaRPr>
          </a:p>
          <a:p>
            <a:pPr algn="l"/>
            <a:endParaRPr lang="en-IN" dirty="0" smtClean="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spTree>
    <p:extLst>
      <p:ext uri="{BB962C8B-B14F-4D97-AF65-F5344CB8AC3E}">
        <p14:creationId xmlns:p14="http://schemas.microsoft.com/office/powerpoint/2010/main" val="3243709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674" y="642819"/>
            <a:ext cx="7772400" cy="1470025"/>
          </a:xfrm>
        </p:spPr>
        <p:txBody>
          <a:bodyPr>
            <a:normAutofit/>
          </a:bodyPr>
          <a:lstStyle/>
          <a:p>
            <a:pPr algn="ctr"/>
            <a:r>
              <a:rPr lang="en-IN" sz="4000" b="1" dirty="0">
                <a:latin typeface="Times New Roman" panose="02020603050405020304" pitchFamily="18" charset="0"/>
                <a:cs typeface="Times New Roman" panose="02020603050405020304" pitchFamily="18" charset="0"/>
              </a:rPr>
              <a:t>Vector Length</a:t>
            </a:r>
          </a:p>
        </p:txBody>
      </p:sp>
      <p:sp>
        <p:nvSpPr>
          <p:cNvPr id="5" name="Rectangle 1"/>
          <p:cNvSpPr>
            <a:spLocks noGrp="1" noChangeArrowheads="1"/>
          </p:cNvSpPr>
          <p:nvPr>
            <p:ph type="subTitle" idx="1"/>
          </p:nvPr>
        </p:nvSpPr>
        <p:spPr bwMode="auto">
          <a:xfrm>
            <a:off x="286603" y="2220566"/>
            <a:ext cx="8679976"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To find out how many items a vector has, use</a:t>
            </a:r>
            <a:r>
              <a:rPr kumimoji="0" lang="en-US" altLang="en-US" sz="32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length()</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function</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smtClean="0">
                <a:solidFill>
                  <a:srgbClr val="C00000"/>
                </a:solidFill>
                <a:latin typeface="Times New Roman" panose="02020603050405020304" pitchFamily="18" charset="0"/>
                <a:cs typeface="Times New Roman" panose="02020603050405020304" pitchFamily="18" charset="0"/>
              </a:rPr>
              <a:t>Example:</a:t>
            </a:r>
            <a:endParaRPr lang="en-US" altLang="en-US" sz="3200" dirty="0">
              <a:solidFill>
                <a:srgbClr val="C00000"/>
              </a:solidFill>
              <a:latin typeface="Times New Roman" panose="02020603050405020304" pitchFamily="18" charset="0"/>
              <a:cs typeface="Times New Roman" panose="02020603050405020304" pitchFamily="18" charset="0"/>
            </a:endParaRPr>
          </a:p>
          <a:p>
            <a:pPr marL="0" lvl="0" indent="0" algn="l">
              <a:buClrTx/>
              <a:buSzTx/>
            </a:pPr>
            <a:r>
              <a:rPr lang="en-IN" altLang="en-US" sz="3200" dirty="0">
                <a:latin typeface="Times New Roman" panose="02020603050405020304" pitchFamily="18" charset="0"/>
                <a:cs typeface="Times New Roman" panose="02020603050405020304" pitchFamily="18" charset="0"/>
              </a:rPr>
              <a:t>fruits &lt;- c("banana", "apple", "orange")</a:t>
            </a:r>
          </a:p>
          <a:p>
            <a:pPr marL="0" lvl="0" indent="0" algn="l">
              <a:buClrTx/>
              <a:buSzTx/>
            </a:pPr>
            <a:r>
              <a:rPr lang="en-IN" altLang="en-US" sz="3200" dirty="0" smtClean="0">
                <a:latin typeface="Times New Roman" panose="02020603050405020304" pitchFamily="18" charset="0"/>
                <a:cs typeface="Times New Roman" panose="02020603050405020304" pitchFamily="18" charset="0"/>
              </a:rPr>
              <a:t>length(fruits)</a:t>
            </a:r>
          </a:p>
          <a:p>
            <a:pPr marL="0" lvl="0" indent="0" algn="l">
              <a:buClrTx/>
              <a:buSzTx/>
            </a:pPr>
            <a:r>
              <a:rPr lang="en-US" altLang="en-US" sz="3200" dirty="0" smtClean="0">
                <a:solidFill>
                  <a:srgbClr val="C00000"/>
                </a:solidFill>
                <a:latin typeface="Times New Roman" panose="02020603050405020304" pitchFamily="18" charset="0"/>
                <a:cs typeface="Times New Roman" panose="02020603050405020304" pitchFamily="18" charset="0"/>
              </a:rPr>
              <a:t>Output:</a:t>
            </a:r>
            <a:r>
              <a:rPr lang="en-IN" sz="3200" dirty="0">
                <a:latin typeface="Times New Roman" panose="02020603050405020304" pitchFamily="18" charset="0"/>
                <a:cs typeface="Times New Roman" panose="02020603050405020304" pitchFamily="18" charset="0"/>
              </a:rPr>
              <a:t>[1] 3</a:t>
            </a:r>
            <a:endParaRPr lang="en-IN" altLang="en-US" sz="3200" dirty="0">
              <a:solidFill>
                <a:srgbClr val="C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711648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207" y="624110"/>
            <a:ext cx="7438194" cy="672427"/>
          </a:xfrm>
        </p:spPr>
        <p:txBody>
          <a:bodyPr>
            <a:normAutofit fontScale="90000"/>
          </a:bodyPr>
          <a:lstStyle/>
          <a:p>
            <a:pPr algn="ctr"/>
            <a:r>
              <a:rPr lang="en-IN" b="1" dirty="0" smtClean="0">
                <a:latin typeface="Times New Roman" panose="02020603050405020304" pitchFamily="18" charset="0"/>
                <a:cs typeface="Times New Roman" panose="02020603050405020304" pitchFamily="18" charset="0"/>
              </a:rPr>
              <a:t/>
            </a:r>
            <a:br>
              <a:rPr lang="en-IN" b="1" dirty="0" smtClean="0">
                <a:latin typeface="Times New Roman" panose="02020603050405020304" pitchFamily="18" charset="0"/>
                <a:cs typeface="Times New Roman" panose="02020603050405020304" pitchFamily="18" charset="0"/>
              </a:rPr>
            </a:br>
            <a:r>
              <a:rPr lang="en-IN" b="1" dirty="0" smtClean="0">
                <a:latin typeface="Times New Roman" panose="02020603050405020304" pitchFamily="18" charset="0"/>
                <a:cs typeface="Times New Roman" panose="02020603050405020304" pitchFamily="18" charset="0"/>
              </a:rPr>
              <a:t>Sort </a:t>
            </a:r>
            <a:r>
              <a:rPr lang="en-IN" b="1" dirty="0">
                <a:latin typeface="Times New Roman" panose="02020603050405020304" pitchFamily="18" charset="0"/>
                <a:cs typeface="Times New Roman" panose="02020603050405020304" pitchFamily="18" charset="0"/>
              </a:rPr>
              <a:t>a Vector</a:t>
            </a:r>
            <a:r>
              <a:rPr lang="en-IN" dirty="0"/>
              <a:t/>
            </a:r>
            <a:br>
              <a:rPr lang="en-IN" dirty="0"/>
            </a:b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68</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idx="1"/>
          </p:nvPr>
        </p:nvSpPr>
        <p:spPr bwMode="auto">
          <a:xfrm>
            <a:off x="332014" y="1713370"/>
            <a:ext cx="8966579"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To sort items in a vector alphabetically 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numerically, use the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sort()</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function:</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endParaRPr lang="en-US"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fruits &lt;- c("banana", "apple", "orange", "mango", "lemon")</a:t>
            </a:r>
          </a:p>
          <a:p>
            <a:pPr marL="0" lvl="0" indent="0" defTabSz="914400">
              <a:buClrTx/>
              <a:buNone/>
            </a:pPr>
            <a:r>
              <a:rPr lang="en-IN" altLang="en-US" sz="3200" dirty="0">
                <a:latin typeface="Times New Roman" panose="02020603050405020304" pitchFamily="18" charset="0"/>
                <a:cs typeface="Times New Roman" panose="02020603050405020304" pitchFamily="18" charset="0"/>
              </a:rPr>
              <a:t>numbers &lt;- c(13, 3, 5, 7, 20, 2</a:t>
            </a:r>
            <a:r>
              <a:rPr lang="en-IN" altLang="en-US" sz="3200" dirty="0" smtClean="0">
                <a:latin typeface="Times New Roman" panose="02020603050405020304" pitchFamily="18" charset="0"/>
                <a:cs typeface="Times New Roman" panose="02020603050405020304" pitchFamily="18" charset="0"/>
              </a:rPr>
              <a:t>)</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sort(fruits)  # Sort a string</a:t>
            </a:r>
          </a:p>
          <a:p>
            <a:pPr marL="0" lvl="0" indent="0" defTabSz="914400">
              <a:buClrTx/>
              <a:buNone/>
            </a:pPr>
            <a:r>
              <a:rPr lang="en-IN" altLang="en-US" sz="3200" dirty="0">
                <a:latin typeface="Times New Roman" panose="02020603050405020304" pitchFamily="18" charset="0"/>
                <a:cs typeface="Times New Roman" panose="02020603050405020304" pitchFamily="18" charset="0"/>
              </a:rPr>
              <a:t>sort(numbers) # Sort </a:t>
            </a:r>
            <a:r>
              <a:rPr lang="en-IN" altLang="en-US" sz="3200" dirty="0" smtClean="0">
                <a:latin typeface="Times New Roman" panose="02020603050405020304" pitchFamily="18" charset="0"/>
                <a:cs typeface="Times New Roman" panose="02020603050405020304" pitchFamily="18" charset="0"/>
              </a:rPr>
              <a:t>numbers</a:t>
            </a:r>
          </a:p>
          <a:p>
            <a:pPr marL="0" lvl="0" indent="0" defTabSz="914400">
              <a:buClrTx/>
              <a:buNone/>
            </a:pPr>
            <a:r>
              <a:rPr lang="en-US" altLang="en-US" sz="3200" dirty="0" smtClean="0">
                <a:solidFill>
                  <a:srgbClr val="C00000"/>
                </a:solidFill>
                <a:latin typeface="Times New Roman" panose="02020603050405020304" pitchFamily="18" charset="0"/>
                <a:cs typeface="Times New Roman" panose="02020603050405020304" pitchFamily="18" charset="0"/>
              </a:rPr>
              <a:t>Output:</a:t>
            </a:r>
            <a:endParaRPr lang="en-US" altLang="en-US" sz="3200" dirty="0">
              <a:solidFill>
                <a:srgbClr val="C00000"/>
              </a:solidFill>
              <a:latin typeface="Times New Roman" panose="02020603050405020304" pitchFamily="18" charset="0"/>
              <a:cs typeface="Times New Roman" panose="02020603050405020304" pitchFamily="18" charset="0"/>
            </a:endParaRPr>
          </a:p>
          <a:p>
            <a:pPr marL="0" lvl="0" indent="0" defTabSz="914400">
              <a:buClrTx/>
              <a:buNone/>
            </a:pPr>
            <a:r>
              <a:rPr lang="it-IT" sz="3200" dirty="0">
                <a:latin typeface="Times New Roman" panose="02020603050405020304" pitchFamily="18" charset="0"/>
                <a:cs typeface="Times New Roman" panose="02020603050405020304" pitchFamily="18" charset="0"/>
              </a:rPr>
              <a:t>[1] "apple" "banana" "lemon" "mango" "orange"</a:t>
            </a:r>
            <a:br>
              <a:rPr lang="it-IT" sz="3200"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[1] 2 3 5 7 13 20</a:t>
            </a:r>
            <a:endParaRPr lang="en-IN" altLang="en-US" sz="3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159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69</a:t>
            </a:fld>
            <a:endParaRPr lang="en-US" sz="1400">
              <a:solidFill>
                <a:srgbClr val="000000"/>
              </a:solidFill>
              <a:latin typeface="Arial"/>
              <a:ea typeface="Arial"/>
              <a:cs typeface="Arial"/>
              <a:sym typeface="Arial"/>
            </a:endParaRPr>
          </a:p>
        </p:txBody>
      </p:sp>
      <p:sp>
        <p:nvSpPr>
          <p:cNvPr id="6" name="Rectangle 2"/>
          <p:cNvSpPr>
            <a:spLocks noGrp="1" noChangeArrowheads="1"/>
          </p:cNvSpPr>
          <p:nvPr>
            <p:ph idx="1"/>
          </p:nvPr>
        </p:nvSpPr>
        <p:spPr bwMode="auto">
          <a:xfrm>
            <a:off x="272955" y="1402270"/>
            <a:ext cx="8707272"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You can also access multiple elements by referring to different index positions with</a:t>
            </a:r>
            <a:r>
              <a:rPr kumimoji="0" lang="en-US" altLang="en-US" sz="32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c()</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function: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000000"/>
              </a:solidFill>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fruits &lt;- c("banana", "apple", "orange", "mango", "lemon</a:t>
            </a:r>
            <a:r>
              <a:rPr lang="en-IN" altLang="en-US" sz="3200" dirty="0" smtClean="0">
                <a:latin typeface="Times New Roman" panose="02020603050405020304" pitchFamily="18" charset="0"/>
                <a:cs typeface="Times New Roman" panose="02020603050405020304" pitchFamily="18" charset="0"/>
              </a:rPr>
              <a:t>")</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 Access first and third item (banana and orange)</a:t>
            </a:r>
          </a:p>
          <a:p>
            <a:pPr marL="0" lvl="0" indent="0" defTabSz="914400">
              <a:buClrTx/>
              <a:buNone/>
            </a:pPr>
            <a:r>
              <a:rPr lang="en-IN" altLang="en-US" sz="3200" dirty="0">
                <a:latin typeface="Times New Roman" panose="02020603050405020304" pitchFamily="18" charset="0"/>
                <a:cs typeface="Times New Roman" panose="02020603050405020304" pitchFamily="18" charset="0"/>
              </a:rPr>
              <a:t>fruits[c(1, 3</a:t>
            </a:r>
            <a:r>
              <a:rPr lang="en-IN" altLang="en-US" sz="3200" dirty="0" smtClean="0">
                <a:latin typeface="Times New Roman" panose="02020603050405020304" pitchFamily="18" charset="0"/>
                <a:cs typeface="Times New Roman" panose="02020603050405020304" pitchFamily="18" charset="0"/>
              </a:rPr>
              <a:t>)]</a:t>
            </a:r>
          </a:p>
          <a:p>
            <a:pPr marL="0" lvl="0" indent="0" defTabSz="914400">
              <a:buClrTx/>
              <a:buNone/>
            </a:pPr>
            <a:r>
              <a:rPr lang="en-US" altLang="en-US" sz="3200" dirty="0" smtClean="0">
                <a:solidFill>
                  <a:srgbClr val="C00000"/>
                </a:solidFill>
                <a:latin typeface="Times New Roman" panose="02020603050405020304" pitchFamily="18" charset="0"/>
                <a:cs typeface="Times New Roman" panose="02020603050405020304" pitchFamily="18" charset="0"/>
              </a:rPr>
              <a:t>Output:</a:t>
            </a:r>
            <a:endParaRPr lang="en-US" altLang="en-US" sz="3200" dirty="0">
              <a:solidFill>
                <a:srgbClr val="C00000"/>
              </a:solidFill>
              <a:latin typeface="Times New Roman" panose="02020603050405020304" pitchFamily="18" charset="0"/>
              <a:cs typeface="Times New Roman" panose="02020603050405020304" pitchFamily="18" charset="0"/>
            </a:endParaRPr>
          </a:p>
          <a:p>
            <a:pPr marL="0" lvl="0" indent="0" defTabSz="914400">
              <a:buClrTx/>
              <a:buNone/>
            </a:pPr>
            <a:endParaRPr lang="en-IN" dirty="0" smtClean="0"/>
          </a:p>
          <a:p>
            <a:pPr marL="0" lvl="0" indent="0" defTabSz="914400">
              <a:buClrTx/>
              <a:buNone/>
            </a:pPr>
            <a:r>
              <a:rPr lang="en-IN" sz="3200" dirty="0" smtClean="0">
                <a:latin typeface="Times New Roman" panose="02020603050405020304" pitchFamily="18" charset="0"/>
                <a:cs typeface="Times New Roman" panose="02020603050405020304" pitchFamily="18" charset="0"/>
              </a:rPr>
              <a:t>[</a:t>
            </a:r>
            <a:r>
              <a:rPr lang="en-IN" sz="3200" dirty="0">
                <a:latin typeface="Times New Roman" panose="02020603050405020304" pitchFamily="18" charset="0"/>
                <a:cs typeface="Times New Roman" panose="02020603050405020304" pitchFamily="18" charset="0"/>
              </a:rPr>
              <a:t>1] "banana" "orange"</a:t>
            </a:r>
            <a:endParaRPr lang="en-IN" altLang="en-US" sz="3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0627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2D222AC4-9C13-492C-9091-29367126E54C}"/>
              </a:ext>
            </a:extLst>
          </p:cNvPr>
          <p:cNvPicPr>
            <a:picLocks noChangeAspect="1"/>
          </p:cNvPicPr>
          <p:nvPr/>
        </p:nvPicPr>
        <p:blipFill>
          <a:blip r:embed="rId4"/>
          <a:stretch>
            <a:fillRect/>
          </a:stretch>
        </p:blipFill>
        <p:spPr>
          <a:xfrm>
            <a:off x="257577" y="1498634"/>
            <a:ext cx="8374689" cy="3963762"/>
          </a:xfrm>
          <a:prstGeom prst="rect">
            <a:avLst/>
          </a:prstGeom>
        </p:spPr>
      </p:pic>
    </p:spTree>
    <p:extLst>
      <p:ext uri="{BB962C8B-B14F-4D97-AF65-F5344CB8AC3E}">
        <p14:creationId xmlns:p14="http://schemas.microsoft.com/office/powerpoint/2010/main" val="3984666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latin typeface="Times New Roman" panose="02020603050405020304" pitchFamily="18" charset="0"/>
                <a:cs typeface="Times New Roman" panose="02020603050405020304" pitchFamily="18" charset="0"/>
              </a:rPr>
              <a:t>Change an Item</a:t>
            </a:r>
          </a:p>
        </p:txBody>
      </p:sp>
      <p:sp>
        <p:nvSpPr>
          <p:cNvPr id="3" name="Content Placeholder 2"/>
          <p:cNvSpPr>
            <a:spLocks noGrp="1"/>
          </p:cNvSpPr>
          <p:nvPr>
            <p:ph idx="1"/>
          </p:nvPr>
        </p:nvSpPr>
        <p:spPr>
          <a:xfrm>
            <a:off x="511228" y="1464860"/>
            <a:ext cx="8346169" cy="5058770"/>
          </a:xfrm>
        </p:spPr>
        <p:txBody>
          <a:bodyPr>
            <a:normAutofit/>
          </a:bodyPr>
          <a:lstStyle/>
          <a:p>
            <a:pPr marL="0" indent="0">
              <a:buNone/>
            </a:pPr>
            <a:r>
              <a:rPr lang="en-IN" sz="3200" dirty="0">
                <a:latin typeface="Times New Roman" panose="02020603050405020304" pitchFamily="18" charset="0"/>
                <a:cs typeface="Times New Roman" panose="02020603050405020304" pitchFamily="18" charset="0"/>
              </a:rPr>
              <a:t>fruits &lt;- c("banana", "apple", "orange", "mango", "lemon</a:t>
            </a:r>
            <a:r>
              <a:rPr lang="en-IN" sz="3200" dirty="0" smtClean="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 Change "banana" to "pear"</a:t>
            </a:r>
          </a:p>
          <a:p>
            <a:pPr marL="0" indent="0">
              <a:buNone/>
            </a:pPr>
            <a:r>
              <a:rPr lang="en-IN" sz="3200" dirty="0">
                <a:latin typeface="Times New Roman" panose="02020603050405020304" pitchFamily="18" charset="0"/>
                <a:cs typeface="Times New Roman" panose="02020603050405020304" pitchFamily="18" charset="0"/>
              </a:rPr>
              <a:t>fruits[1] &lt;- "pear"</a:t>
            </a:r>
          </a:p>
          <a:p>
            <a:pPr marL="0" indent="0">
              <a:buNone/>
            </a:pPr>
            <a:r>
              <a:rPr lang="en-IN" sz="3200" dirty="0" smtClean="0">
                <a:latin typeface="Times New Roman" panose="02020603050405020304" pitchFamily="18" charset="0"/>
                <a:cs typeface="Times New Roman" panose="02020603050405020304" pitchFamily="18" charset="0"/>
              </a:rPr>
              <a:t>Fruits</a:t>
            </a:r>
          </a:p>
          <a:p>
            <a:pPr marL="0" indent="0">
              <a:buNone/>
            </a:pPr>
            <a:r>
              <a:rPr lang="en-US" sz="3200" dirty="0" smtClean="0">
                <a:solidFill>
                  <a:srgbClr val="C00000"/>
                </a:solidFill>
                <a:latin typeface="Times New Roman" panose="02020603050405020304" pitchFamily="18" charset="0"/>
                <a:cs typeface="Times New Roman" panose="02020603050405020304" pitchFamily="18" charset="0"/>
              </a:rPr>
              <a:t>Output:</a:t>
            </a:r>
          </a:p>
          <a:p>
            <a:pPr marL="0" indent="0">
              <a:buNone/>
            </a:pPr>
            <a:r>
              <a:rPr lang="en-IN" sz="3200" dirty="0">
                <a:solidFill>
                  <a:schemeClr val="tx1"/>
                </a:solidFill>
                <a:latin typeface="Times New Roman" panose="02020603050405020304" pitchFamily="18" charset="0"/>
                <a:cs typeface="Times New Roman" panose="02020603050405020304" pitchFamily="18" charset="0"/>
              </a:rPr>
              <a:t>[1] "pear" "apple" "orange" "mango" "lemon"</a:t>
            </a: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70</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7636814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137" y="2133600"/>
            <a:ext cx="8611738" cy="3777622"/>
          </a:xfrm>
        </p:spPr>
        <p:txBody>
          <a:bodyPr>
            <a:normAutofit fontScale="85000" lnSpcReduction="20000"/>
          </a:bodyPr>
          <a:lstStyle/>
          <a:p>
            <a:pPr marL="0" indent="0">
              <a:buNone/>
            </a:pPr>
            <a:r>
              <a:rPr lang="en-US" altLang="en-US" sz="3200" dirty="0" smtClean="0">
                <a:solidFill>
                  <a:srgbClr val="000000"/>
                </a:solidFill>
                <a:latin typeface="Times New Roman" panose="02020603050405020304" pitchFamily="18" charset="0"/>
                <a:cs typeface="Times New Roman" panose="02020603050405020304" pitchFamily="18" charset="0"/>
              </a:rPr>
              <a:t>To </a:t>
            </a:r>
            <a:r>
              <a:rPr lang="en-US" altLang="en-US" sz="3200" dirty="0">
                <a:solidFill>
                  <a:srgbClr val="000000"/>
                </a:solidFill>
                <a:latin typeface="Times New Roman" panose="02020603050405020304" pitchFamily="18" charset="0"/>
                <a:cs typeface="Times New Roman" panose="02020603050405020304" pitchFamily="18" charset="0"/>
              </a:rPr>
              <a:t>repeat vectors, use the </a:t>
            </a:r>
            <a:r>
              <a:rPr lang="en-US" altLang="en-US" sz="3200" dirty="0">
                <a:solidFill>
                  <a:srgbClr val="DC143C"/>
                </a:solidFill>
                <a:latin typeface="Times New Roman" panose="02020603050405020304" pitchFamily="18" charset="0"/>
                <a:cs typeface="Times New Roman" panose="02020603050405020304" pitchFamily="18" charset="0"/>
              </a:rPr>
              <a:t>rep()</a:t>
            </a:r>
            <a:r>
              <a:rPr lang="en-US" altLang="en-US" sz="3200" dirty="0">
                <a:solidFill>
                  <a:srgbClr val="000000"/>
                </a:solidFill>
                <a:latin typeface="Times New Roman" panose="02020603050405020304" pitchFamily="18" charset="0"/>
                <a:cs typeface="Times New Roman" panose="02020603050405020304" pitchFamily="18" charset="0"/>
              </a:rPr>
              <a:t> </a:t>
            </a:r>
            <a:r>
              <a:rPr lang="en-US" altLang="en-US" sz="3200" dirty="0" smtClean="0">
                <a:solidFill>
                  <a:srgbClr val="000000"/>
                </a:solidFill>
                <a:latin typeface="Times New Roman" panose="02020603050405020304" pitchFamily="18" charset="0"/>
                <a:cs typeface="Times New Roman" panose="02020603050405020304" pitchFamily="18" charset="0"/>
              </a:rPr>
              <a:t>function</a:t>
            </a:r>
          </a:p>
          <a:p>
            <a:pPr marL="0" indent="0">
              <a:buNone/>
            </a:pPr>
            <a:r>
              <a:rPr lang="en-IN" sz="3800" dirty="0">
                <a:latin typeface="Times New Roman" panose="02020603050405020304" pitchFamily="18" charset="0"/>
                <a:cs typeface="Times New Roman" panose="02020603050405020304" pitchFamily="18" charset="0"/>
              </a:rPr>
              <a:t>Repeat each value</a:t>
            </a:r>
            <a:r>
              <a:rPr lang="en-IN" sz="3800" dirty="0" smtClean="0">
                <a:latin typeface="Times New Roman" panose="02020603050405020304" pitchFamily="18" charset="0"/>
                <a:cs typeface="Times New Roman" panose="02020603050405020304" pitchFamily="18" charset="0"/>
              </a:rPr>
              <a:t>:</a:t>
            </a:r>
            <a:endParaRPr lang="en-US" sz="3800" dirty="0" smtClean="0">
              <a:solidFill>
                <a:srgbClr val="000000"/>
              </a:solidFill>
              <a:latin typeface="Times New Roman" panose="02020603050405020304" pitchFamily="18" charset="0"/>
              <a:cs typeface="Times New Roman" panose="02020603050405020304" pitchFamily="18" charset="0"/>
            </a:endParaRPr>
          </a:p>
          <a:p>
            <a:pPr marL="0" indent="0">
              <a:buNone/>
            </a:pPr>
            <a:endParaRPr lang="en-US" sz="3200" dirty="0">
              <a:solidFill>
                <a:srgbClr val="000000"/>
              </a:solidFill>
              <a:latin typeface="Times New Roman" panose="02020603050405020304" pitchFamily="18" charset="0"/>
              <a:cs typeface="Times New Roman" panose="02020603050405020304" pitchFamily="18" charset="0"/>
            </a:endParaRPr>
          </a:p>
          <a:p>
            <a:pPr marL="0" indent="0">
              <a:buNone/>
            </a:pPr>
            <a:r>
              <a:rPr lang="en-IN" sz="3200" dirty="0" err="1" smtClean="0">
                <a:solidFill>
                  <a:srgbClr val="000000"/>
                </a:solidFill>
                <a:latin typeface="Times New Roman" panose="02020603050405020304" pitchFamily="18" charset="0"/>
                <a:cs typeface="Times New Roman" panose="02020603050405020304" pitchFamily="18" charset="0"/>
              </a:rPr>
              <a:t>repeat_each</a:t>
            </a:r>
            <a:r>
              <a:rPr lang="en-IN" sz="3200" dirty="0" smtClean="0">
                <a:solidFill>
                  <a:srgbClr val="000000"/>
                </a:solidFill>
                <a:latin typeface="Times New Roman" panose="02020603050405020304" pitchFamily="18" charset="0"/>
                <a:cs typeface="Times New Roman" panose="02020603050405020304" pitchFamily="18" charset="0"/>
              </a:rPr>
              <a:t> </a:t>
            </a:r>
            <a:r>
              <a:rPr lang="en-IN" sz="3200" dirty="0">
                <a:solidFill>
                  <a:srgbClr val="000000"/>
                </a:solidFill>
                <a:latin typeface="Times New Roman" panose="02020603050405020304" pitchFamily="18" charset="0"/>
                <a:cs typeface="Times New Roman" panose="02020603050405020304" pitchFamily="18" charset="0"/>
              </a:rPr>
              <a:t>&lt;- rep(c(1,2,3), each = 3)</a:t>
            </a:r>
          </a:p>
          <a:p>
            <a:pPr marL="0" indent="0">
              <a:buNone/>
            </a:pPr>
            <a:r>
              <a:rPr lang="en-IN" sz="3200" dirty="0" err="1" smtClean="0">
                <a:solidFill>
                  <a:srgbClr val="000000"/>
                </a:solidFill>
                <a:latin typeface="Times New Roman" panose="02020603050405020304" pitchFamily="18" charset="0"/>
                <a:cs typeface="Times New Roman" panose="02020603050405020304" pitchFamily="18" charset="0"/>
              </a:rPr>
              <a:t>repeat_each</a:t>
            </a:r>
            <a:endParaRPr lang="en-IN" sz="3200" dirty="0" smtClean="0">
              <a:solidFill>
                <a:srgbClr val="000000"/>
              </a:solidFill>
              <a:latin typeface="Times New Roman" panose="02020603050405020304" pitchFamily="18" charset="0"/>
              <a:cs typeface="Times New Roman" panose="02020603050405020304" pitchFamily="18" charset="0"/>
            </a:endParaRPr>
          </a:p>
          <a:p>
            <a:pPr marL="0" indent="0">
              <a:buNone/>
            </a:pPr>
            <a:endParaRPr lang="en-US" sz="3200" dirty="0">
              <a:solidFill>
                <a:srgbClr val="000000"/>
              </a:solidFill>
              <a:latin typeface="Times New Roman" panose="02020603050405020304" pitchFamily="18" charset="0"/>
              <a:cs typeface="Times New Roman" panose="02020603050405020304" pitchFamily="18" charset="0"/>
            </a:endParaRPr>
          </a:p>
          <a:p>
            <a:pPr marL="0" indent="0">
              <a:buNone/>
            </a:pPr>
            <a:r>
              <a:rPr lang="en-US" sz="3200" dirty="0" smtClean="0">
                <a:solidFill>
                  <a:srgbClr val="C00000"/>
                </a:solidFill>
                <a:latin typeface="Times New Roman" panose="02020603050405020304" pitchFamily="18" charset="0"/>
                <a:cs typeface="Times New Roman" panose="02020603050405020304" pitchFamily="18" charset="0"/>
              </a:rPr>
              <a:t>Output:</a:t>
            </a:r>
          </a:p>
          <a:p>
            <a:pPr marL="0" indent="0">
              <a:buNone/>
            </a:pPr>
            <a:r>
              <a:rPr lang="en-IN" sz="3200" dirty="0">
                <a:latin typeface="Times New Roman" panose="02020603050405020304" pitchFamily="18" charset="0"/>
                <a:cs typeface="Times New Roman" panose="02020603050405020304" pitchFamily="18" charset="0"/>
              </a:rPr>
              <a:t>[1] 1 1 1 2 2 2 3 3 3</a:t>
            </a:r>
            <a:endParaRPr lang="en-IN" sz="3200" dirty="0">
              <a:solidFill>
                <a:srgbClr val="C00000"/>
              </a:solidFill>
              <a:latin typeface="Times New Roman" panose="02020603050405020304" pitchFamily="18" charset="0"/>
              <a:cs typeface="Times New Roman" panose="02020603050405020304" pitchFamily="18" charset="0"/>
            </a:endParaRPr>
          </a:p>
          <a:p>
            <a:pPr marL="0" indent="0">
              <a:buNone/>
            </a:pPr>
            <a:endParaRPr lang="en-US" sz="3200" dirty="0">
              <a:solidFill>
                <a:srgbClr val="0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71</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type="title"/>
          </p:nvPr>
        </p:nvSpPr>
        <p:spPr bwMode="auto">
          <a:xfrm>
            <a:off x="1942415" y="908790"/>
            <a:ext cx="5581934" cy="9489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Repeat Vectors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070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Repeat the sequence of the vector:</a:t>
            </a:r>
          </a:p>
        </p:txBody>
      </p:sp>
      <p:sp>
        <p:nvSpPr>
          <p:cNvPr id="3" name="Content Placeholder 2"/>
          <p:cNvSpPr>
            <a:spLocks noGrp="1"/>
          </p:cNvSpPr>
          <p:nvPr>
            <p:ph idx="1"/>
          </p:nvPr>
        </p:nvSpPr>
        <p:spPr>
          <a:xfrm>
            <a:off x="655093" y="1501254"/>
            <a:ext cx="7879308" cy="4409968"/>
          </a:xfrm>
        </p:spPr>
        <p:txBody>
          <a:bodyPr>
            <a:normAutofit/>
          </a:bodyPr>
          <a:lstStyle/>
          <a:p>
            <a:pPr marL="0" indent="0">
              <a:buNone/>
            </a:pPr>
            <a:r>
              <a:rPr lang="en-IN" sz="3200" dirty="0" err="1">
                <a:latin typeface="Times New Roman" panose="02020603050405020304" pitchFamily="18" charset="0"/>
                <a:cs typeface="Times New Roman" panose="02020603050405020304" pitchFamily="18" charset="0"/>
              </a:rPr>
              <a:t>repeat_times</a:t>
            </a:r>
            <a:r>
              <a:rPr lang="en-IN" sz="3200" dirty="0">
                <a:latin typeface="Times New Roman" panose="02020603050405020304" pitchFamily="18" charset="0"/>
                <a:cs typeface="Times New Roman" panose="02020603050405020304" pitchFamily="18" charset="0"/>
              </a:rPr>
              <a:t> &lt;- rep(c(1,2,3), times = 3)</a:t>
            </a:r>
          </a:p>
          <a:p>
            <a:pPr marL="0" indent="0">
              <a:buNone/>
            </a:pPr>
            <a:r>
              <a:rPr lang="en-IN" sz="3200" dirty="0" err="1" smtClean="0">
                <a:latin typeface="Times New Roman" panose="02020603050405020304" pitchFamily="18" charset="0"/>
                <a:cs typeface="Times New Roman" panose="02020603050405020304" pitchFamily="18" charset="0"/>
              </a:rPr>
              <a:t>repeat_times</a:t>
            </a:r>
            <a:endParaRPr lang="en-IN" sz="3200" dirty="0">
              <a:latin typeface="Times New Roman" panose="02020603050405020304" pitchFamily="18" charset="0"/>
              <a:cs typeface="Times New Roman" panose="02020603050405020304" pitchFamily="18" charset="0"/>
            </a:endParaRPr>
          </a:p>
          <a:p>
            <a:pPr marL="0" indent="0">
              <a:buNone/>
            </a:pPr>
            <a:r>
              <a:rPr lang="en-US" sz="3200" dirty="0" smtClean="0">
                <a:latin typeface="Times New Roman" panose="02020603050405020304" pitchFamily="18" charset="0"/>
                <a:cs typeface="Times New Roman" panose="02020603050405020304" pitchFamily="18" charset="0"/>
              </a:rPr>
              <a:t>Output:</a:t>
            </a:r>
          </a:p>
          <a:p>
            <a:pPr marL="0" indent="0">
              <a:buNone/>
            </a:pPr>
            <a:r>
              <a:rPr lang="en-IN" sz="3200" dirty="0">
                <a:latin typeface="Times New Roman" panose="02020603050405020304" pitchFamily="18" charset="0"/>
                <a:cs typeface="Times New Roman" panose="02020603050405020304" pitchFamily="18" charset="0"/>
              </a:rPr>
              <a:t>[1] 1 2 3 1 2 3 1 2 3</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72</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655812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207" y="624110"/>
            <a:ext cx="7438194" cy="1280890"/>
          </a:xfrm>
        </p:spPr>
        <p:txBody>
          <a:bodyPr>
            <a:normAutofit/>
          </a:bodyPr>
          <a:lstStyle/>
          <a:p>
            <a:pPr algn="ct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Entering numerical Items as Data</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9" y="2133600"/>
            <a:ext cx="8441702" cy="3777622"/>
          </a:xfrm>
        </p:spPr>
        <p:txBody>
          <a:bodyPr>
            <a:normAutofit fontScale="92500"/>
          </a:bodyPr>
          <a:lstStyle/>
          <a:p>
            <a:pPr marL="0" indent="0">
              <a:buNone/>
            </a:pPr>
            <a:r>
              <a:rPr lang="en-US" sz="3200" dirty="0" smtClean="0">
                <a:latin typeface="Times New Roman" panose="02020603050405020304" pitchFamily="18" charset="0"/>
                <a:cs typeface="Times New Roman" panose="02020603050405020304" pitchFamily="18" charset="0"/>
              </a:rPr>
              <a:t>Add some extra values to create a new(larger) sample</a:t>
            </a:r>
          </a:p>
          <a:p>
            <a:pPr marL="0" indent="0">
              <a:buNone/>
            </a:pPr>
            <a:r>
              <a:rPr lang="en-US" sz="3200" dirty="0" smtClean="0">
                <a:latin typeface="Times New Roman" panose="02020603050405020304" pitchFamily="18" charset="0"/>
                <a:cs typeface="Times New Roman" panose="02020603050405020304" pitchFamily="18" charset="0"/>
              </a:rPr>
              <a:t>Data1=c(3,5,7,5,3,2,6,8,5,6,9)</a:t>
            </a:r>
          </a:p>
          <a:p>
            <a:pPr marL="0" indent="0">
              <a:buNone/>
            </a:pPr>
            <a:r>
              <a:rPr lang="en-US" sz="3200" dirty="0" smtClean="0">
                <a:latin typeface="Times New Roman" panose="02020603050405020304" pitchFamily="18" charset="0"/>
                <a:cs typeface="Times New Roman" panose="02020603050405020304" pitchFamily="18" charset="0"/>
              </a:rPr>
              <a:t>Data1</a:t>
            </a:r>
          </a:p>
          <a:p>
            <a:pPr marL="0" indent="0">
              <a:buNone/>
            </a:pPr>
            <a:r>
              <a:rPr lang="en-US" sz="3200" dirty="0" smtClean="0">
                <a:latin typeface="Times New Roman" panose="02020603050405020304" pitchFamily="18" charset="0"/>
                <a:cs typeface="Times New Roman" panose="02020603050405020304" pitchFamily="18" charset="0"/>
              </a:rPr>
              <a:t>Data2=c(Data1,4,7,10,15)</a:t>
            </a:r>
          </a:p>
          <a:p>
            <a:pPr marL="0" indent="0">
              <a:buNone/>
            </a:pPr>
            <a:r>
              <a:rPr lang="en-US" sz="3200" dirty="0" smtClean="0">
                <a:latin typeface="Times New Roman" panose="02020603050405020304" pitchFamily="18" charset="0"/>
                <a:cs typeface="Times New Roman" panose="02020603050405020304" pitchFamily="18" charset="0"/>
              </a:rPr>
              <a:t>Data2</a:t>
            </a:r>
          </a:p>
          <a:p>
            <a:pPr marL="0" indent="0">
              <a:buNone/>
            </a:pPr>
            <a:r>
              <a:rPr lang="en-US" sz="3200" dirty="0">
                <a:solidFill>
                  <a:srgbClr val="C00000"/>
                </a:solidFill>
                <a:latin typeface="Times New Roman" panose="02020603050405020304" pitchFamily="18" charset="0"/>
                <a:cs typeface="Times New Roman" panose="02020603050405020304" pitchFamily="18" charset="0"/>
              </a:rPr>
              <a:t>Output:[</a:t>
            </a:r>
            <a:r>
              <a:rPr lang="en-US" sz="3200" dirty="0">
                <a:latin typeface="Times New Roman" panose="02020603050405020304" pitchFamily="18" charset="0"/>
                <a:cs typeface="Times New Roman" panose="02020603050405020304" pitchFamily="18" charset="0"/>
              </a:rPr>
              <a:t>1]  3  5  7  5  3  2  6  8  5  6  9  4  7 10 15</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166103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7797" y="2133600"/>
            <a:ext cx="7906603" cy="3777622"/>
          </a:xfrm>
        </p:spPr>
        <p:txBody>
          <a:bodyPr>
            <a:normAutofit fontScale="85000" lnSpcReduction="10000"/>
          </a:bodyPr>
          <a:lstStyle/>
          <a:p>
            <a:pPr marL="0" indent="0">
              <a:buNone/>
            </a:pPr>
            <a:r>
              <a:rPr lang="en-IN" sz="3600" dirty="0">
                <a:latin typeface="Times New Roman" panose="02020603050405020304" pitchFamily="18" charset="0"/>
                <a:cs typeface="Times New Roman" panose="02020603050405020304" pitchFamily="18" charset="0"/>
              </a:rPr>
              <a:t>Data1=c(3,5,7,5,3,2,6,8,5,6,9)</a:t>
            </a:r>
          </a:p>
          <a:p>
            <a:pPr marL="0" indent="0">
              <a:buNone/>
            </a:pPr>
            <a:r>
              <a:rPr lang="en-IN" sz="3600" dirty="0" smtClean="0">
                <a:latin typeface="Times New Roman" panose="02020603050405020304" pitchFamily="18" charset="0"/>
                <a:cs typeface="Times New Roman" panose="02020603050405020304" pitchFamily="18" charset="0"/>
              </a:rPr>
              <a:t>Data1</a:t>
            </a:r>
          </a:p>
          <a:p>
            <a:pPr marL="0" indent="0">
              <a:buNone/>
            </a:pPr>
            <a:r>
              <a:rPr lang="en-IN" sz="3600" dirty="0">
                <a:latin typeface="Times New Roman" panose="02020603050405020304" pitchFamily="18" charset="0"/>
                <a:cs typeface="Times New Roman" panose="02020603050405020304" pitchFamily="18" charset="0"/>
              </a:rPr>
              <a:t>data1=c(14,16,19,Data1)</a:t>
            </a:r>
          </a:p>
          <a:p>
            <a:pPr marL="0" indent="0">
              <a:buNone/>
            </a:pPr>
            <a:r>
              <a:rPr lang="en-IN" sz="3600" dirty="0" smtClean="0">
                <a:latin typeface="Times New Roman" panose="02020603050405020304" pitchFamily="18" charset="0"/>
                <a:cs typeface="Times New Roman" panose="02020603050405020304" pitchFamily="18" charset="0"/>
              </a:rPr>
              <a:t>Data1</a:t>
            </a:r>
          </a:p>
          <a:p>
            <a:pPr marL="0" indent="0">
              <a:buNone/>
            </a:pPr>
            <a:r>
              <a:rPr lang="en-US" sz="3600" dirty="0">
                <a:solidFill>
                  <a:srgbClr val="C00000"/>
                </a:solidFill>
                <a:latin typeface="Times New Roman" panose="02020603050405020304" pitchFamily="18" charset="0"/>
                <a:cs typeface="Times New Roman" panose="02020603050405020304" pitchFamily="18" charset="0"/>
              </a:rPr>
              <a:t>Output:[</a:t>
            </a:r>
            <a:r>
              <a:rPr lang="en-US" sz="3600" dirty="0">
                <a:latin typeface="Times New Roman" panose="02020603050405020304" pitchFamily="18" charset="0"/>
                <a:cs typeface="Times New Roman" panose="02020603050405020304" pitchFamily="18" charset="0"/>
              </a:rPr>
              <a:t>1] 14 16 19  3  5  7  5  3  2  6  8  5  6  9</a:t>
            </a:r>
            <a:endParaRPr lang="en-IN" sz="3600" dirty="0" smtClean="0">
              <a:latin typeface="Times New Roman" panose="02020603050405020304" pitchFamily="18" charset="0"/>
              <a:cs typeface="Times New Roman" panose="02020603050405020304" pitchFamily="18" charset="0"/>
            </a:endParaRPr>
          </a:p>
          <a:p>
            <a:pPr marL="0" indent="0">
              <a:buNone/>
            </a:pPr>
            <a:r>
              <a:rPr lang="en-US" sz="3600" dirty="0" smtClean="0">
                <a:solidFill>
                  <a:srgbClr val="C00000"/>
                </a:solidFill>
                <a:latin typeface="Times New Roman" panose="02020603050405020304" pitchFamily="18" charset="0"/>
                <a:cs typeface="Times New Roman" panose="02020603050405020304" pitchFamily="18" charset="0"/>
              </a:rPr>
              <a:t>Now adding Extra values at the beginning has modified the original sample</a:t>
            </a:r>
            <a:endParaRPr lang="en-IN" sz="36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74</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7302605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99" y="624110"/>
            <a:ext cx="8220501" cy="1280890"/>
          </a:xfrm>
        </p:spPr>
        <p:txBody>
          <a:bodyPr/>
          <a:lstStyle/>
          <a:p>
            <a:pPr algn="ctr"/>
            <a:r>
              <a:rPr lang="en-US" b="1" dirty="0" smtClean="0">
                <a:latin typeface="Times New Roman" panose="02020603050405020304" pitchFamily="18" charset="0"/>
                <a:cs typeface="Times New Roman" panose="02020603050405020304" pitchFamily="18" charset="0"/>
              </a:rPr>
              <a:t>Entering text item as data</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4716" y="1316581"/>
            <a:ext cx="8939284" cy="4594641"/>
          </a:xfrm>
        </p:spPr>
        <p:txBody>
          <a:bodyPr>
            <a:noAutofit/>
          </a:bodyPr>
          <a:lstStyle/>
          <a:p>
            <a:pPr marL="0" indent="0">
              <a:buNone/>
            </a:pPr>
            <a:r>
              <a:rPr lang="en-US" sz="3200" dirty="0" smtClean="0">
                <a:latin typeface="Times New Roman" panose="02020603050405020304" pitchFamily="18" charset="0"/>
                <a:cs typeface="Times New Roman" panose="02020603050405020304" pitchFamily="18" charset="0"/>
              </a:rPr>
              <a:t>day1=c(“mon”,”</a:t>
            </a:r>
            <a:r>
              <a:rPr lang="en-US" sz="3200" dirty="0" err="1" smtClean="0">
                <a:latin typeface="Times New Roman" panose="02020603050405020304" pitchFamily="18" charset="0"/>
                <a:cs typeface="Times New Roman" panose="02020603050405020304" pitchFamily="18" charset="0"/>
              </a:rPr>
              <a:t>tue</a:t>
            </a:r>
            <a:r>
              <a:rPr lang="en-US" sz="3200" dirty="0" smtClean="0">
                <a:latin typeface="Times New Roman" panose="02020603050405020304" pitchFamily="18" charset="0"/>
                <a:cs typeface="Times New Roman" panose="02020603050405020304" pitchFamily="18" charset="0"/>
              </a:rPr>
              <a:t>”,”wed”)</a:t>
            </a:r>
          </a:p>
          <a:p>
            <a:pPr marL="0" indent="0">
              <a:buNone/>
            </a:pPr>
            <a:r>
              <a:rPr lang="en-US" sz="3200" dirty="0" smtClean="0">
                <a:latin typeface="Times New Roman" panose="02020603050405020304" pitchFamily="18" charset="0"/>
                <a:cs typeface="Times New Roman" panose="02020603050405020304" pitchFamily="18" charset="0"/>
              </a:rPr>
              <a:t>Day1</a:t>
            </a:r>
          </a:p>
          <a:p>
            <a:pPr marL="0" indent="0">
              <a:buNone/>
            </a:pPr>
            <a:r>
              <a:rPr lang="en-US" sz="3200" dirty="0">
                <a:solidFill>
                  <a:srgbClr val="C00000"/>
                </a:solidFill>
                <a:latin typeface="Times New Roman" panose="02020603050405020304" pitchFamily="18" charset="0"/>
                <a:cs typeface="Times New Roman" panose="02020603050405020304" pitchFamily="18" charset="0"/>
              </a:rPr>
              <a:t>Output</a:t>
            </a:r>
            <a:r>
              <a:rPr lang="en-US" sz="3200" dirty="0">
                <a:latin typeface="Times New Roman" panose="02020603050405020304" pitchFamily="18" charset="0"/>
                <a:cs typeface="Times New Roman" panose="02020603050405020304" pitchFamily="18" charset="0"/>
              </a:rPr>
              <a:t>:[1] "mon" "</a:t>
            </a:r>
            <a:r>
              <a:rPr lang="en-US" sz="3200" dirty="0" err="1">
                <a:latin typeface="Times New Roman" panose="02020603050405020304" pitchFamily="18" charset="0"/>
                <a:cs typeface="Times New Roman" panose="02020603050405020304" pitchFamily="18" charset="0"/>
              </a:rPr>
              <a:t>tue</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wed”</a:t>
            </a:r>
            <a:endParaRPr lang="en-IN" sz="3200" dirty="0">
              <a:latin typeface="Times New Roman" panose="02020603050405020304" pitchFamily="18" charset="0"/>
              <a:cs typeface="Times New Roman" panose="02020603050405020304" pitchFamily="18" charset="0"/>
            </a:endParaRPr>
          </a:p>
          <a:p>
            <a:pPr marL="0" indent="0">
              <a:buNone/>
            </a:pPr>
            <a:r>
              <a:rPr lang="en-US" sz="3200" dirty="0" smtClean="0">
                <a:latin typeface="Times New Roman" panose="02020603050405020304" pitchFamily="18" charset="0"/>
                <a:cs typeface="Times New Roman" panose="02020603050405020304" pitchFamily="18" charset="0"/>
              </a:rPr>
              <a:t>If you mix text and numbers, the entire data object becomes a text variable and the numbers are converted to text</a:t>
            </a:r>
          </a:p>
          <a:p>
            <a:pPr marL="0" indent="0">
              <a:buNone/>
            </a:pPr>
            <a:r>
              <a:rPr lang="en-US" sz="3200" dirty="0" smtClean="0">
                <a:latin typeface="Times New Roman" panose="02020603050405020304" pitchFamily="18" charset="0"/>
                <a:cs typeface="Times New Roman" panose="02020603050405020304" pitchFamily="18" charset="0"/>
              </a:rPr>
              <a:t>Mix=c(data1,day1)</a:t>
            </a:r>
          </a:p>
          <a:p>
            <a:pPr marL="0" indent="0">
              <a:buNone/>
            </a:pPr>
            <a:r>
              <a:rPr lang="en-US" sz="3200" dirty="0" smtClean="0">
                <a:latin typeface="Times New Roman" panose="02020603050405020304" pitchFamily="18" charset="0"/>
                <a:cs typeface="Times New Roman" panose="02020603050405020304" pitchFamily="18" charset="0"/>
              </a:rPr>
              <a:t>Mix</a:t>
            </a:r>
          </a:p>
          <a:p>
            <a:pPr marL="0" indent="0">
              <a:buNone/>
            </a:pPr>
            <a:r>
              <a:rPr lang="en-US" sz="3200" dirty="0" smtClean="0">
                <a:solidFill>
                  <a:srgbClr val="C00000"/>
                </a:solidFill>
                <a:latin typeface="Times New Roman" panose="02020603050405020304" pitchFamily="18" charset="0"/>
                <a:cs typeface="Times New Roman" panose="02020603050405020304" pitchFamily="18" charset="0"/>
              </a:rPr>
              <a:t>Output</a:t>
            </a:r>
            <a:r>
              <a:rPr lang="en-US" sz="3200" dirty="0">
                <a:solidFill>
                  <a:srgbClr val="C00000"/>
                </a:solidFill>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1] "14"  "16"  "19"  "3"   "5"   "7"   "5"   "3"   "2"   "6"  </a:t>
            </a:r>
          </a:p>
          <a:p>
            <a:pPr marL="0" indent="0">
              <a:buNone/>
            </a:pPr>
            <a:r>
              <a:rPr lang="en-US" sz="3200" dirty="0">
                <a:latin typeface="Times New Roman" panose="02020603050405020304" pitchFamily="18" charset="0"/>
                <a:cs typeface="Times New Roman" panose="02020603050405020304" pitchFamily="18" charset="0"/>
              </a:rPr>
              <a:t>[11] "8"   "5"   "6"   "9"   "mon" "</a:t>
            </a:r>
            <a:r>
              <a:rPr lang="en-US" sz="3200" dirty="0" err="1">
                <a:latin typeface="Times New Roman" panose="02020603050405020304" pitchFamily="18" charset="0"/>
                <a:cs typeface="Times New Roman" panose="02020603050405020304" pitchFamily="18" charset="0"/>
              </a:rPr>
              <a:t>tue</a:t>
            </a:r>
            <a:r>
              <a:rPr lang="en-US" sz="3200" dirty="0">
                <a:latin typeface="Times New Roman" panose="02020603050405020304" pitchFamily="18" charset="0"/>
                <a:cs typeface="Times New Roman" panose="02020603050405020304" pitchFamily="18" charset="0"/>
              </a:rPr>
              <a:t>" "wed"</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75</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5007061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37" y="624110"/>
            <a:ext cx="7237863" cy="1280890"/>
          </a:xfrm>
        </p:spPr>
        <p:txBody>
          <a:bodyPr>
            <a:normAutofit/>
          </a:bodyPr>
          <a:lstStyle/>
          <a:p>
            <a:pPr algn="ctr"/>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Using scan command for making data</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68490" y="2133600"/>
            <a:ext cx="8679975" cy="3777622"/>
          </a:xfrm>
        </p:spPr>
        <p:txBody>
          <a:bodyPr>
            <a:normAutofit/>
          </a:bodyPr>
          <a:lstStyle/>
          <a:p>
            <a:pPr marL="0" indent="0">
              <a:buNone/>
            </a:pPr>
            <a:r>
              <a:rPr lang="en-US" sz="3200" dirty="0" smtClean="0">
                <a:latin typeface="Times New Roman" panose="02020603050405020304" pitchFamily="18" charset="0"/>
                <a:cs typeface="Times New Roman" panose="02020603050405020304" pitchFamily="18" charset="0"/>
              </a:rPr>
              <a:t>Scan() command do the similar job as that of c().. </a:t>
            </a:r>
          </a:p>
          <a:p>
            <a:pPr marL="0" indent="0">
              <a:buNone/>
            </a:pPr>
            <a:r>
              <a:rPr lang="en-US" sz="3200" dirty="0" smtClean="0">
                <a:latin typeface="Times New Roman" panose="02020603050405020304" pitchFamily="18" charset="0"/>
                <a:cs typeface="Times New Roman" panose="02020603050405020304" pitchFamily="18" charset="0"/>
              </a:rPr>
              <a:t>Unlike c you don’t need to insert the values in the parentheses but use empty parentheses.</a:t>
            </a:r>
          </a:p>
          <a:p>
            <a:pPr marL="0" indent="0">
              <a:buNone/>
            </a:pPr>
            <a:r>
              <a:rPr lang="en-US" sz="3200" dirty="0" smtClean="0">
                <a:latin typeface="Times New Roman" panose="02020603050405020304" pitchFamily="18" charset="0"/>
                <a:cs typeface="Times New Roman" panose="02020603050405020304" pitchFamily="18" charset="0"/>
              </a:rPr>
              <a:t>The command then prompt you to enter the data</a:t>
            </a:r>
          </a:p>
          <a:p>
            <a:pPr marL="0" indent="0">
              <a:buNone/>
            </a:pPr>
            <a:r>
              <a:rPr lang="en-US" sz="3200" dirty="0" smtClean="0">
                <a:latin typeface="Times New Roman" panose="02020603050405020304" pitchFamily="18" charset="0"/>
                <a:cs typeface="Times New Roman" panose="02020603050405020304" pitchFamily="18" charset="0"/>
              </a:rPr>
              <a:t>Once you press the Enter key you will be prompted to enter your data</a:t>
            </a:r>
            <a:r>
              <a:rPr lang="en-US" dirty="0" smtClean="0"/>
              <a:t>.</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76</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580133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Example</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IN" dirty="0"/>
              <a:t> &gt;</a:t>
            </a:r>
            <a:r>
              <a:rPr lang="en-IN" sz="3200" dirty="0" smtClean="0">
                <a:latin typeface="Times New Roman" panose="02020603050405020304" pitchFamily="18" charset="0"/>
                <a:cs typeface="Times New Roman" panose="02020603050405020304" pitchFamily="18" charset="0"/>
              </a:rPr>
              <a:t>data3=scan</a:t>
            </a:r>
            <a:r>
              <a:rPr lang="en-IN" sz="3200" dirty="0">
                <a:latin typeface="Times New Roman" panose="02020603050405020304" pitchFamily="18" charset="0"/>
                <a:cs typeface="Times New Roman" panose="02020603050405020304" pitchFamily="18" charset="0"/>
              </a:rPr>
              <a:t>()</a:t>
            </a:r>
            <a:endParaRPr lang="en-IN" sz="3200" dirty="0" smtClean="0">
              <a:latin typeface="Times New Roman" panose="02020603050405020304" pitchFamily="18" charset="0"/>
              <a:cs typeface="Times New Roman" panose="02020603050405020304" pitchFamily="18" charset="0"/>
            </a:endParaRPr>
          </a:p>
          <a:p>
            <a:pPr marL="0" indent="0">
              <a:buNone/>
            </a:pPr>
            <a:r>
              <a:rPr lang="en-IN" sz="3200" dirty="0" smtClean="0">
                <a:latin typeface="Times New Roman" panose="02020603050405020304" pitchFamily="18" charset="0"/>
                <a:cs typeface="Times New Roman" panose="02020603050405020304" pitchFamily="18" charset="0"/>
              </a:rPr>
              <a:t>1</a:t>
            </a:r>
            <a:r>
              <a:rPr lang="en-IN" sz="3200" dirty="0">
                <a:latin typeface="Times New Roman" panose="02020603050405020304" pitchFamily="18" charset="0"/>
                <a:cs typeface="Times New Roman" panose="02020603050405020304" pitchFamily="18" charset="0"/>
              </a:rPr>
              <a:t>: 6 7 8 7 6 3 8 9 10 </a:t>
            </a:r>
            <a:r>
              <a:rPr lang="en-IN" sz="3200" dirty="0" smtClean="0">
                <a:latin typeface="Times New Roman" panose="02020603050405020304" pitchFamily="18" charset="0"/>
                <a:cs typeface="Times New Roman" panose="02020603050405020304" pitchFamily="18" charset="0"/>
              </a:rPr>
              <a:t>7</a:t>
            </a:r>
          </a:p>
          <a:p>
            <a:pPr marL="0" indent="0">
              <a:buNone/>
            </a:pPr>
            <a:endParaRPr lang="en-IN" dirty="0"/>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77</a:t>
            </a:fld>
            <a:endParaRPr lang="en-US" sz="1400">
              <a:solidFill>
                <a:srgbClr val="000000"/>
              </a:solidFill>
              <a:latin typeface="Arial"/>
              <a:ea typeface="Arial"/>
              <a:cs typeface="Arial"/>
              <a:sym typeface="Arial"/>
            </a:endParaRPr>
          </a:p>
        </p:txBody>
      </p:sp>
      <p:sp>
        <p:nvSpPr>
          <p:cNvPr id="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1942415" y="3234518"/>
            <a:ext cx="6874039" cy="2554545"/>
          </a:xfrm>
          <a:prstGeom prst="rect">
            <a:avLst/>
          </a:prstGeom>
        </p:spPr>
        <p:txBody>
          <a:bodyPr wrap="square">
            <a:spAutoFit/>
          </a:bodyPr>
          <a:lstStyle/>
          <a:p>
            <a:r>
              <a:rPr lang="en-IN" sz="3200" dirty="0">
                <a:latin typeface="Times New Roman" panose="02020603050405020304" pitchFamily="18" charset="0"/>
                <a:cs typeface="Times New Roman" panose="02020603050405020304" pitchFamily="18" charset="0"/>
              </a:rPr>
              <a:t>11: 6 9</a:t>
            </a:r>
          </a:p>
          <a:p>
            <a:r>
              <a:rPr lang="en-IN" sz="3200" dirty="0">
                <a:latin typeface="Times New Roman" panose="02020603050405020304" pitchFamily="18" charset="0"/>
                <a:cs typeface="Times New Roman" panose="02020603050405020304" pitchFamily="18" charset="0"/>
              </a:rPr>
              <a:t>13: </a:t>
            </a:r>
          </a:p>
          <a:p>
            <a:r>
              <a:rPr lang="en-IN" sz="3200" dirty="0" smtClean="0">
                <a:latin typeface="Times New Roman" panose="02020603050405020304" pitchFamily="18" charset="0"/>
                <a:cs typeface="Times New Roman" panose="02020603050405020304" pitchFamily="18" charset="0"/>
              </a:rPr>
              <a:t>Read 12 items</a:t>
            </a:r>
          </a:p>
          <a:p>
            <a:r>
              <a:rPr lang="en-IN" sz="3200" dirty="0" smtClean="0">
                <a:latin typeface="Times New Roman" panose="02020603050405020304" pitchFamily="18" charset="0"/>
                <a:cs typeface="Times New Roman" panose="02020603050405020304" pitchFamily="18" charset="0"/>
              </a:rPr>
              <a:t>&gt; </a:t>
            </a:r>
            <a:r>
              <a:rPr lang="en-IN" sz="3200" dirty="0">
                <a:latin typeface="Times New Roman" panose="02020603050405020304" pitchFamily="18" charset="0"/>
                <a:cs typeface="Times New Roman" panose="02020603050405020304" pitchFamily="18" charset="0"/>
              </a:rPr>
              <a:t>data3</a:t>
            </a:r>
          </a:p>
          <a:p>
            <a:r>
              <a:rPr lang="en-IN" sz="3200" dirty="0">
                <a:latin typeface="Times New Roman" panose="02020603050405020304" pitchFamily="18" charset="0"/>
                <a:cs typeface="Times New Roman" panose="02020603050405020304" pitchFamily="18" charset="0"/>
              </a:rPr>
              <a:t> [1]  6  7  8  7  6  3  8  9 10 </a:t>
            </a:r>
            <a:r>
              <a:rPr lang="en-IN" sz="3200" dirty="0" smtClean="0">
                <a:latin typeface="Times New Roman" panose="02020603050405020304" pitchFamily="18" charset="0"/>
                <a:cs typeface="Times New Roman" panose="02020603050405020304" pitchFamily="18" charset="0"/>
              </a:rPr>
              <a:t>7  </a:t>
            </a:r>
            <a:r>
              <a:rPr lang="en-IN" sz="3200" dirty="0">
                <a:latin typeface="Times New Roman" panose="02020603050405020304" pitchFamily="18" charset="0"/>
                <a:cs typeface="Times New Roman" panose="02020603050405020304" pitchFamily="18" charset="0"/>
              </a:rPr>
              <a:t>6  9</a:t>
            </a:r>
          </a:p>
        </p:txBody>
      </p:sp>
    </p:spTree>
    <p:extLst>
      <p:ext uri="{BB962C8B-B14F-4D97-AF65-F5344CB8AC3E}">
        <p14:creationId xmlns:p14="http://schemas.microsoft.com/office/powerpoint/2010/main" val="2677856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Entering text as data using scan()</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5660" y="2133600"/>
            <a:ext cx="8789157" cy="3777622"/>
          </a:xfrm>
        </p:spPr>
        <p:txBody>
          <a:bodyPr/>
          <a:lstStyle/>
          <a:p>
            <a:pPr marL="0" indent="0">
              <a:buNone/>
            </a:pPr>
            <a:r>
              <a:rPr lang="en-US" sz="3200" dirty="0" smtClean="0">
                <a:latin typeface="Times New Roman" panose="02020603050405020304" pitchFamily="18" charset="0"/>
                <a:cs typeface="Times New Roman" panose="02020603050405020304" pitchFamily="18" charset="0"/>
              </a:rPr>
              <a:t>You must tell R to expect that the items typed in are characters , not numbers</a:t>
            </a:r>
          </a:p>
          <a:p>
            <a:pPr marL="0" indent="0">
              <a:buNone/>
            </a:pPr>
            <a:r>
              <a:rPr lang="en-US" sz="3200" dirty="0" smtClean="0">
                <a:latin typeface="Times New Roman" panose="02020603050405020304" pitchFamily="18" charset="0"/>
                <a:cs typeface="Times New Roman" panose="02020603050405020304" pitchFamily="18" charset="0"/>
              </a:rPr>
              <a:t>To do this you add the what=‘character’ part in the parentheses</a:t>
            </a:r>
          </a:p>
          <a:p>
            <a:pPr marL="0" indent="0">
              <a:buNone/>
            </a:pPr>
            <a:r>
              <a:rPr lang="en-US" sz="3200" dirty="0" smtClean="0">
                <a:latin typeface="Times New Roman" panose="02020603050405020304" pitchFamily="18" charset="0"/>
                <a:cs typeface="Times New Roman" panose="02020603050405020304" pitchFamily="18" charset="0"/>
              </a:rPr>
              <a:t>Syntax:</a:t>
            </a:r>
          </a:p>
          <a:p>
            <a:pPr marL="0" indent="0">
              <a:buNone/>
            </a:pPr>
            <a:r>
              <a:rPr lang="en-US" sz="3200" dirty="0">
                <a:latin typeface="Times New Roman" panose="02020603050405020304" pitchFamily="18" charset="0"/>
                <a:cs typeface="Times New Roman" panose="02020603050405020304" pitchFamily="18" charset="0"/>
              </a:rPr>
              <a:t>s</a:t>
            </a:r>
            <a:r>
              <a:rPr lang="en-US" sz="3200" dirty="0" smtClean="0">
                <a:latin typeface="Times New Roman" panose="02020603050405020304" pitchFamily="18" charset="0"/>
                <a:cs typeface="Times New Roman" panose="02020603050405020304" pitchFamily="18" charset="0"/>
              </a:rPr>
              <a:t>can(what=‘character’)</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78</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48010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229" y="624110"/>
            <a:ext cx="8023172" cy="1280890"/>
          </a:xfrm>
        </p:spPr>
        <p:txBody>
          <a:bodyPr/>
          <a:lstStyle/>
          <a:p>
            <a:pPr algn="ctr"/>
            <a:r>
              <a:rPr lang="en-US" dirty="0" smtClean="0">
                <a:solidFill>
                  <a:srgbClr val="C00000"/>
                </a:solidFill>
                <a:latin typeface="Times New Roman" panose="02020603050405020304" pitchFamily="18" charset="0"/>
                <a:cs typeface="Times New Roman" panose="02020603050405020304" pitchFamily="18" charset="0"/>
              </a:rPr>
              <a:t/>
            </a:r>
            <a:br>
              <a:rPr lang="en-US" dirty="0" smtClean="0">
                <a:solidFill>
                  <a:srgbClr val="C00000"/>
                </a:solidFill>
                <a:latin typeface="Times New Roman" panose="02020603050405020304" pitchFamily="18" charset="0"/>
                <a:cs typeface="Times New Roman" panose="02020603050405020304" pitchFamily="18" charset="0"/>
              </a:rPr>
            </a:br>
            <a:r>
              <a:rPr lang="en-US" dirty="0" smtClean="0">
                <a:solidFill>
                  <a:srgbClr val="C00000"/>
                </a:solidFill>
                <a:latin typeface="Times New Roman" panose="02020603050405020304" pitchFamily="18" charset="0"/>
                <a:cs typeface="Times New Roman" panose="02020603050405020304" pitchFamily="18" charset="0"/>
              </a:rPr>
              <a:t>Example:</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87105" y="2133600"/>
            <a:ext cx="7647296" cy="3777622"/>
          </a:xfrm>
        </p:spPr>
        <p:txBody>
          <a:bodyPr>
            <a:noAutofit/>
          </a:bodyPr>
          <a:lstStyle/>
          <a:p>
            <a:pPr marL="0" indent="0">
              <a:buNone/>
            </a:pPr>
            <a:r>
              <a:rPr lang="en-IN" sz="3200" dirty="0">
                <a:latin typeface="Times New Roman" panose="02020603050405020304" pitchFamily="18" charset="0"/>
                <a:cs typeface="Times New Roman" panose="02020603050405020304" pitchFamily="18" charset="0"/>
              </a:rPr>
              <a:t>&gt; scan(what='character')</a:t>
            </a:r>
          </a:p>
          <a:p>
            <a:pPr marL="0" indent="0">
              <a:buNone/>
            </a:pPr>
            <a:r>
              <a:rPr lang="en-IN" sz="3200" dirty="0">
                <a:latin typeface="Times New Roman" panose="02020603050405020304" pitchFamily="18" charset="0"/>
                <a:cs typeface="Times New Roman" panose="02020603050405020304" pitchFamily="18" charset="0"/>
              </a:rPr>
              <a:t>1: mon </a:t>
            </a:r>
            <a:r>
              <a:rPr lang="en-IN" sz="3200" dirty="0" err="1">
                <a:latin typeface="Times New Roman" panose="02020603050405020304" pitchFamily="18" charset="0"/>
                <a:cs typeface="Times New Roman" panose="02020603050405020304" pitchFamily="18" charset="0"/>
              </a:rPr>
              <a:t>tue</a:t>
            </a:r>
            <a:r>
              <a:rPr lang="en-IN" sz="3200" dirty="0">
                <a:latin typeface="Times New Roman" panose="02020603050405020304" pitchFamily="18" charset="0"/>
                <a:cs typeface="Times New Roman" panose="02020603050405020304" pitchFamily="18" charset="0"/>
              </a:rPr>
              <a:t> wed</a:t>
            </a:r>
          </a:p>
          <a:p>
            <a:pPr marL="0" indent="0">
              <a:buNone/>
            </a:pPr>
            <a:r>
              <a:rPr lang="en-IN" sz="3200" dirty="0">
                <a:latin typeface="Times New Roman" panose="02020603050405020304" pitchFamily="18" charset="0"/>
                <a:cs typeface="Times New Roman" panose="02020603050405020304" pitchFamily="18" charset="0"/>
              </a:rPr>
              <a:t>4: </a:t>
            </a:r>
            <a:r>
              <a:rPr lang="en-IN" sz="3200" dirty="0" err="1">
                <a:latin typeface="Times New Roman" panose="02020603050405020304" pitchFamily="18" charset="0"/>
                <a:cs typeface="Times New Roman" panose="02020603050405020304" pitchFamily="18" charset="0"/>
              </a:rPr>
              <a:t>thu</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5: </a:t>
            </a:r>
          </a:p>
          <a:p>
            <a:pPr marL="0" indent="0">
              <a:buNone/>
            </a:pPr>
            <a:r>
              <a:rPr lang="en-IN" sz="3200" dirty="0">
                <a:latin typeface="Times New Roman" panose="02020603050405020304" pitchFamily="18" charset="0"/>
                <a:cs typeface="Times New Roman" panose="02020603050405020304" pitchFamily="18" charset="0"/>
              </a:rPr>
              <a:t>Read 4 items</a:t>
            </a:r>
          </a:p>
          <a:p>
            <a:pPr marL="0" indent="0">
              <a:buNone/>
            </a:pPr>
            <a:r>
              <a:rPr lang="en-IN" sz="3200" dirty="0">
                <a:latin typeface="Times New Roman" panose="02020603050405020304" pitchFamily="18" charset="0"/>
                <a:cs typeface="Times New Roman" panose="02020603050405020304" pitchFamily="18" charset="0"/>
              </a:rPr>
              <a:t>[1] "mon" "</a:t>
            </a:r>
            <a:r>
              <a:rPr lang="en-IN" sz="3200" dirty="0" err="1">
                <a:latin typeface="Times New Roman" panose="02020603050405020304" pitchFamily="18" charset="0"/>
                <a:cs typeface="Times New Roman" panose="02020603050405020304" pitchFamily="18" charset="0"/>
              </a:rPr>
              <a:t>tue</a:t>
            </a:r>
            <a:r>
              <a:rPr lang="en-IN" sz="3200" dirty="0">
                <a:latin typeface="Times New Roman" panose="02020603050405020304" pitchFamily="18" charset="0"/>
                <a:cs typeface="Times New Roman" panose="02020603050405020304" pitchFamily="18" charset="0"/>
              </a:rPr>
              <a:t>" "wed" "</a:t>
            </a:r>
            <a:r>
              <a:rPr lang="en-IN" sz="3200" dirty="0" err="1">
                <a:latin typeface="Times New Roman" panose="02020603050405020304" pitchFamily="18" charset="0"/>
                <a:cs typeface="Times New Roman" panose="02020603050405020304" pitchFamily="18" charset="0"/>
              </a:rPr>
              <a:t>thu</a:t>
            </a:r>
            <a:r>
              <a:rPr lang="en-IN" sz="3200" dirty="0">
                <a:latin typeface="Times New Roman" panose="02020603050405020304" pitchFamily="18" charset="0"/>
                <a:cs typeface="Times New Roman" panose="02020603050405020304" pitchFamily="18" charset="0"/>
              </a:rPr>
              <a:t>"</a:t>
            </a:r>
          </a:p>
          <a:p>
            <a:pPr marL="0" indent="0">
              <a:buNone/>
            </a:pPr>
            <a:r>
              <a:rPr lang="en-IN" sz="3200" dirty="0">
                <a:latin typeface="Times New Roman" panose="02020603050405020304" pitchFamily="18" charset="0"/>
                <a:cs typeface="Times New Roman" panose="02020603050405020304" pitchFamily="18" charset="0"/>
              </a:rPr>
              <a:t>&gt;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79</a:t>
            </a:fld>
            <a:endParaRPr lang="en-US"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3888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8</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35C0E96-4F86-4A12-9742-D1F530B77A11}"/>
              </a:ext>
            </a:extLst>
          </p:cNvPr>
          <p:cNvPicPr>
            <a:picLocks noChangeAspect="1"/>
          </p:cNvPicPr>
          <p:nvPr/>
        </p:nvPicPr>
        <p:blipFill>
          <a:blip r:embed="rId4"/>
          <a:stretch>
            <a:fillRect/>
          </a:stretch>
        </p:blipFill>
        <p:spPr>
          <a:xfrm>
            <a:off x="223637" y="592472"/>
            <a:ext cx="4397758" cy="596230"/>
          </a:xfrm>
          <a:prstGeom prst="rect">
            <a:avLst/>
          </a:prstGeom>
        </p:spPr>
      </p:pic>
      <p:pic>
        <p:nvPicPr>
          <p:cNvPr id="5" name="Picture 4">
            <a:extLst>
              <a:ext uri="{FF2B5EF4-FFF2-40B4-BE49-F238E27FC236}">
                <a16:creationId xmlns:a16="http://schemas.microsoft.com/office/drawing/2014/main" id="{D08F12AD-A36A-4BD2-A4EB-42025DC0C227}"/>
              </a:ext>
            </a:extLst>
          </p:cNvPr>
          <p:cNvPicPr>
            <a:picLocks noChangeAspect="1"/>
          </p:cNvPicPr>
          <p:nvPr/>
        </p:nvPicPr>
        <p:blipFill>
          <a:blip r:embed="rId5"/>
          <a:stretch>
            <a:fillRect/>
          </a:stretch>
        </p:blipFill>
        <p:spPr>
          <a:xfrm>
            <a:off x="223637" y="1236327"/>
            <a:ext cx="7477929" cy="4715501"/>
          </a:xfrm>
          <a:prstGeom prst="rect">
            <a:avLst/>
          </a:prstGeom>
        </p:spPr>
      </p:pic>
    </p:spTree>
    <p:extLst>
      <p:ext uri="{BB962C8B-B14F-4D97-AF65-F5344CB8AC3E}">
        <p14:creationId xmlns:p14="http://schemas.microsoft.com/office/powerpoint/2010/main" val="1595841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7421" y="1904999"/>
            <a:ext cx="8775510" cy="5109949"/>
          </a:xfrm>
        </p:spPr>
        <p:txBody>
          <a:bodyPr>
            <a:normAutofit fontScale="92500" lnSpcReduction="10000"/>
          </a:bodyPr>
          <a:lstStyle/>
          <a:p>
            <a:pPr algn="just"/>
            <a:r>
              <a:rPr lang="en-US" sz="3200" dirty="0">
                <a:solidFill>
                  <a:srgbClr val="000000"/>
                </a:solidFill>
                <a:latin typeface="Times New Roman" panose="02020603050405020304" pitchFamily="18" charset="0"/>
                <a:cs typeface="Times New Roman" panose="02020603050405020304" pitchFamily="18" charset="0"/>
              </a:rPr>
              <a:t>To know all the variables currently available in the workspace we use the </a:t>
            </a:r>
            <a:r>
              <a:rPr lang="en-US" sz="3200" b="1" dirty="0">
                <a:solidFill>
                  <a:srgbClr val="000000"/>
                </a:solidFill>
                <a:latin typeface="Times New Roman" panose="02020603050405020304" pitchFamily="18" charset="0"/>
                <a:cs typeface="Times New Roman" panose="02020603050405020304" pitchFamily="18" charset="0"/>
              </a:rPr>
              <a:t>ls()</a:t>
            </a:r>
            <a:r>
              <a:rPr lang="en-US" sz="3200" dirty="0">
                <a:solidFill>
                  <a:srgbClr val="000000"/>
                </a:solidFill>
                <a:latin typeface="Times New Roman" panose="02020603050405020304" pitchFamily="18" charset="0"/>
                <a:cs typeface="Times New Roman" panose="02020603050405020304" pitchFamily="18" charset="0"/>
              </a:rPr>
              <a:t> function.</a:t>
            </a:r>
          </a:p>
          <a:p>
            <a:pPr marL="0" indent="0" algn="just">
              <a:buNone/>
            </a:pPr>
            <a:r>
              <a:rPr lang="en-US" sz="3200" dirty="0">
                <a:solidFill>
                  <a:srgbClr val="000000"/>
                </a:solidFill>
                <a:latin typeface="Times New Roman" panose="02020603050405020304" pitchFamily="18" charset="0"/>
                <a:cs typeface="Times New Roman" panose="02020603050405020304" pitchFamily="18" charset="0"/>
              </a:rPr>
              <a:t>              print(ls())</a:t>
            </a:r>
          </a:p>
          <a:p>
            <a:r>
              <a:rPr lang="en-US" sz="3200" dirty="0">
                <a:solidFill>
                  <a:srgbClr val="000000"/>
                </a:solidFill>
                <a:latin typeface="Times New Roman" panose="02020603050405020304" pitchFamily="18" charset="0"/>
                <a:cs typeface="Times New Roman" panose="02020603050405020304" pitchFamily="18" charset="0"/>
              </a:rPr>
              <a:t>Variables can be deleted by using the </a:t>
            </a:r>
            <a:r>
              <a:rPr lang="en-US" sz="3200" b="1" dirty="0" err="1">
                <a:solidFill>
                  <a:srgbClr val="000000"/>
                </a:solidFill>
                <a:latin typeface="Times New Roman" panose="02020603050405020304" pitchFamily="18" charset="0"/>
                <a:cs typeface="Times New Roman" panose="02020603050405020304" pitchFamily="18" charset="0"/>
              </a:rPr>
              <a:t>rm</a:t>
            </a:r>
            <a:r>
              <a:rPr lang="en-US" sz="3200" b="1" dirty="0">
                <a:solidFill>
                  <a:srgbClr val="000000"/>
                </a:solidFill>
                <a:latin typeface="Times New Roman" panose="02020603050405020304" pitchFamily="18" charset="0"/>
                <a:cs typeface="Times New Roman" panose="02020603050405020304" pitchFamily="18" charset="0"/>
              </a:rPr>
              <a:t>()</a:t>
            </a:r>
            <a:r>
              <a:rPr lang="en-US" sz="3200" dirty="0">
                <a:solidFill>
                  <a:srgbClr val="000000"/>
                </a:solidFill>
                <a:latin typeface="Times New Roman" panose="02020603050405020304" pitchFamily="18" charset="0"/>
                <a:cs typeface="Times New Roman" panose="02020603050405020304" pitchFamily="18" charset="0"/>
              </a:rPr>
              <a:t> function.</a:t>
            </a:r>
          </a:p>
          <a:p>
            <a:pPr marL="0" indent="0">
              <a:buNone/>
            </a:pPr>
            <a:r>
              <a:rPr lang="en-IN" sz="3200" dirty="0">
                <a:latin typeface="Times New Roman" panose="02020603050405020304" pitchFamily="18" charset="0"/>
                <a:cs typeface="Times New Roman" panose="02020603050405020304" pitchFamily="18" charset="0"/>
              </a:rPr>
              <a:t>             </a:t>
            </a:r>
            <a:r>
              <a:rPr lang="en-IN" sz="3200" dirty="0" err="1">
                <a:latin typeface="Times New Roman" panose="02020603050405020304" pitchFamily="18" charset="0"/>
                <a:cs typeface="Times New Roman" panose="02020603050405020304" pitchFamily="18" charset="0"/>
              </a:rPr>
              <a:t>abc</a:t>
            </a:r>
            <a:r>
              <a:rPr lang="en-IN" sz="3200" dirty="0">
                <a:latin typeface="Times New Roman" panose="02020603050405020304" pitchFamily="18" charset="0"/>
                <a:cs typeface="Times New Roman" panose="02020603050405020304" pitchFamily="18" charset="0"/>
              </a:rPr>
              <a:t> = 15</a:t>
            </a:r>
          </a:p>
          <a:p>
            <a:pPr marL="0" indent="0">
              <a:buNone/>
            </a:pPr>
            <a:r>
              <a:rPr lang="en-IN" sz="3200" dirty="0">
                <a:latin typeface="Times New Roman" panose="02020603050405020304" pitchFamily="18" charset="0"/>
                <a:cs typeface="Times New Roman" panose="02020603050405020304" pitchFamily="18" charset="0"/>
              </a:rPr>
              <a:t>             </a:t>
            </a:r>
            <a:r>
              <a:rPr lang="en-IN" sz="3200" dirty="0" err="1">
                <a:latin typeface="Times New Roman" panose="02020603050405020304" pitchFamily="18" charset="0"/>
                <a:cs typeface="Times New Roman" panose="02020603050405020304" pitchFamily="18" charset="0"/>
              </a:rPr>
              <a:t>rm</a:t>
            </a:r>
            <a:r>
              <a:rPr lang="en-IN" sz="3200" dirty="0">
                <a:latin typeface="Times New Roman" panose="02020603050405020304" pitchFamily="18" charset="0"/>
                <a:cs typeface="Times New Roman" panose="02020603050405020304" pitchFamily="18" charset="0"/>
              </a:rPr>
              <a:t>(</a:t>
            </a:r>
            <a:r>
              <a:rPr lang="en-IN" sz="3200" dirty="0" err="1">
                <a:latin typeface="Times New Roman" panose="02020603050405020304" pitchFamily="18" charset="0"/>
                <a:cs typeface="Times New Roman" panose="02020603050405020304" pitchFamily="18" charset="0"/>
              </a:rPr>
              <a:t>abc</a:t>
            </a:r>
            <a:r>
              <a:rPr lang="en-IN" sz="3200" dirty="0">
                <a:latin typeface="Times New Roman" panose="02020603050405020304" pitchFamily="18" charset="0"/>
                <a:cs typeface="Times New Roman" panose="02020603050405020304" pitchFamily="18" charset="0"/>
              </a:rPr>
              <a:t>)</a:t>
            </a:r>
          </a:p>
          <a:p>
            <a:pPr algn="just"/>
            <a:r>
              <a:rPr lang="en-US" sz="3200" dirty="0">
                <a:solidFill>
                  <a:srgbClr val="000000"/>
                </a:solidFill>
                <a:latin typeface="Times New Roman" panose="02020603050405020304" pitchFamily="18" charset="0"/>
                <a:cs typeface="Times New Roman" panose="02020603050405020304" pitchFamily="18" charset="0"/>
              </a:rPr>
              <a:t>All the variables can be deleted by using the </a:t>
            </a:r>
            <a:r>
              <a:rPr lang="en-US" sz="3200" b="1" dirty="0" err="1">
                <a:solidFill>
                  <a:srgbClr val="000000"/>
                </a:solidFill>
                <a:latin typeface="Times New Roman" panose="02020603050405020304" pitchFamily="18" charset="0"/>
                <a:cs typeface="Times New Roman" panose="02020603050405020304" pitchFamily="18" charset="0"/>
              </a:rPr>
              <a:t>rm</a:t>
            </a:r>
            <a:r>
              <a:rPr lang="en-US" sz="3200" b="1" dirty="0">
                <a:solidFill>
                  <a:srgbClr val="000000"/>
                </a:solidFill>
                <a:latin typeface="Times New Roman" panose="02020603050405020304" pitchFamily="18" charset="0"/>
                <a:cs typeface="Times New Roman" panose="02020603050405020304" pitchFamily="18" charset="0"/>
              </a:rPr>
              <a:t>()</a:t>
            </a:r>
            <a:r>
              <a:rPr lang="en-US" sz="3200" dirty="0">
                <a:solidFill>
                  <a:srgbClr val="000000"/>
                </a:solidFill>
                <a:latin typeface="Times New Roman" panose="02020603050405020304" pitchFamily="18" charset="0"/>
                <a:cs typeface="Times New Roman" panose="02020603050405020304" pitchFamily="18" charset="0"/>
              </a:rPr>
              <a:t> and </a:t>
            </a:r>
            <a:r>
              <a:rPr lang="en-US" sz="3200" b="1" dirty="0">
                <a:solidFill>
                  <a:srgbClr val="000000"/>
                </a:solidFill>
                <a:latin typeface="Times New Roman" panose="02020603050405020304" pitchFamily="18" charset="0"/>
                <a:cs typeface="Times New Roman" panose="02020603050405020304" pitchFamily="18" charset="0"/>
              </a:rPr>
              <a:t>ls()</a:t>
            </a:r>
            <a:r>
              <a:rPr lang="en-US" sz="3200" dirty="0">
                <a:solidFill>
                  <a:srgbClr val="000000"/>
                </a:solidFill>
                <a:latin typeface="Times New Roman" panose="02020603050405020304" pitchFamily="18" charset="0"/>
                <a:cs typeface="Times New Roman" panose="02020603050405020304" pitchFamily="18" charset="0"/>
              </a:rPr>
              <a:t> function together.</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              </a:t>
            </a:r>
            <a:r>
              <a:rPr lang="fr-FR" sz="3200" dirty="0" err="1">
                <a:latin typeface="Times New Roman" panose="02020603050405020304" pitchFamily="18" charset="0"/>
                <a:cs typeface="Times New Roman" panose="02020603050405020304" pitchFamily="18" charset="0"/>
              </a:rPr>
              <a:t>rm</a:t>
            </a:r>
            <a:r>
              <a:rPr lang="fr-FR" sz="3200" dirty="0">
                <a:latin typeface="Times New Roman" panose="02020603050405020304" pitchFamily="18" charset="0"/>
                <a:cs typeface="Times New Roman" panose="02020603050405020304" pitchFamily="18" charset="0"/>
              </a:rPr>
              <a:t>(</a:t>
            </a:r>
            <a:r>
              <a:rPr lang="fr-FR" sz="3200" dirty="0" err="1">
                <a:latin typeface="Times New Roman" panose="02020603050405020304" pitchFamily="18" charset="0"/>
                <a:cs typeface="Times New Roman" panose="02020603050405020304" pitchFamily="18" charset="0"/>
              </a:rPr>
              <a:t>list</a:t>
            </a:r>
            <a:r>
              <a:rPr lang="fr-FR" sz="3200" dirty="0">
                <a:latin typeface="Times New Roman" panose="02020603050405020304" pitchFamily="18" charset="0"/>
                <a:cs typeface="Times New Roman" panose="02020603050405020304" pitchFamily="18" charset="0"/>
              </a:rPr>
              <a:t>=</a:t>
            </a:r>
            <a:r>
              <a:rPr lang="fr-FR" sz="3200" dirty="0" err="1">
                <a:latin typeface="Times New Roman" panose="02020603050405020304" pitchFamily="18" charset="0"/>
                <a:cs typeface="Times New Roman" panose="02020603050405020304" pitchFamily="18" charset="0"/>
              </a:rPr>
              <a:t>ls</a:t>
            </a:r>
            <a:r>
              <a:rPr lang="fr-FR" sz="3200" dirty="0">
                <a:latin typeface="Times New Roman" panose="02020603050405020304" pitchFamily="18" charset="0"/>
                <a:cs typeface="Times New Roman" panose="02020603050405020304" pitchFamily="18" charset="0"/>
              </a:rPr>
              <a:t>())</a:t>
            </a:r>
          </a:p>
          <a:p>
            <a:pPr marL="0" indent="0">
              <a:buNone/>
            </a:pPr>
            <a:r>
              <a:rPr lang="fr-FR" sz="3200" dirty="0">
                <a:latin typeface="Times New Roman" panose="02020603050405020304" pitchFamily="18" charset="0"/>
                <a:cs typeface="Times New Roman" panose="02020603050405020304" pitchFamily="18" charset="0"/>
              </a:rPr>
              <a:t>              </a:t>
            </a:r>
            <a:r>
              <a:rPr lang="fr-FR" sz="3200" dirty="0" err="1">
                <a:latin typeface="Times New Roman" panose="02020603050405020304" pitchFamily="18" charset="0"/>
                <a:cs typeface="Times New Roman" panose="02020603050405020304" pitchFamily="18" charset="0"/>
              </a:rPr>
              <a:t>print</a:t>
            </a:r>
            <a:r>
              <a:rPr lang="fr-FR" sz="3200" dirty="0">
                <a:latin typeface="Times New Roman" panose="02020603050405020304" pitchFamily="18" charset="0"/>
                <a:cs typeface="Times New Roman" panose="02020603050405020304" pitchFamily="18" charset="0"/>
              </a:rPr>
              <a:t>(</a:t>
            </a:r>
            <a:r>
              <a:rPr lang="fr-FR" sz="3200" dirty="0" err="1">
                <a:latin typeface="Times New Roman" panose="02020603050405020304" pitchFamily="18" charset="0"/>
                <a:cs typeface="Times New Roman" panose="02020603050405020304" pitchFamily="18" charset="0"/>
              </a:rPr>
              <a:t>ls</a:t>
            </a:r>
            <a:r>
              <a:rPr lang="fr-FR"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80</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8039982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991" y="122830"/>
            <a:ext cx="7565409" cy="764274"/>
          </a:xfrm>
        </p:spPr>
        <p:txBody>
          <a:bodyPr>
            <a:normAutofit/>
          </a:bodyPr>
          <a:lstStyle/>
          <a:p>
            <a:pPr algn="ctr"/>
            <a:r>
              <a:rPr lang="en-US" sz="3200" b="1" dirty="0" err="1" smtClean="0">
                <a:latin typeface="Times New Roman" panose="02020603050405020304" pitchFamily="18" charset="0"/>
                <a:cs typeface="Times New Roman" panose="02020603050405020304" pitchFamily="18" charset="0"/>
              </a:rPr>
              <a:t>Getwd</a:t>
            </a:r>
            <a:r>
              <a:rPr lang="en-US" sz="3200" b="1" dirty="0" smtClean="0">
                <a:latin typeface="Times New Roman" panose="02020603050405020304" pitchFamily="18" charset="0"/>
                <a:cs typeface="Times New Roman" panose="02020603050405020304" pitchFamily="18" charset="0"/>
              </a:rPr>
              <a:t>() function</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3774" y="1037230"/>
            <a:ext cx="8980226" cy="4873992"/>
          </a:xfrm>
        </p:spPr>
        <p:txBody>
          <a:bodyPr>
            <a:normAutofit fontScale="85000" lnSpcReduction="20000"/>
          </a:bodyPr>
          <a:lstStyle/>
          <a:p>
            <a:pPr marL="0" indent="0">
              <a:buNone/>
            </a:pPr>
            <a:endParaRPr lang="en-US" sz="2800" dirty="0" smtClean="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sz="2800" dirty="0" smtClean="0">
                <a:latin typeface="Times New Roman" panose="02020603050405020304" pitchFamily="18" charset="0"/>
                <a:cs typeface="Times New Roman" panose="02020603050405020304" pitchFamily="18" charset="0"/>
              </a:rPr>
              <a:t>The </a:t>
            </a:r>
            <a:r>
              <a:rPr lang="en-US" sz="2800" dirty="0" err="1" smtClean="0">
                <a:latin typeface="Times New Roman" panose="02020603050405020304" pitchFamily="18" charset="0"/>
                <a:cs typeface="Times New Roman" panose="02020603050405020304" pitchFamily="18" charset="0"/>
              </a:rPr>
              <a:t>getwd</a:t>
            </a:r>
            <a:r>
              <a:rPr lang="en-US" sz="2800" dirty="0" smtClean="0">
                <a:latin typeface="Times New Roman" panose="02020603050405020304" pitchFamily="18" charset="0"/>
                <a:cs typeface="Times New Roman" panose="02020603050405020304" pitchFamily="18" charset="0"/>
              </a:rPr>
              <a:t>() function is used to display the current working directory of the user.</a:t>
            </a:r>
          </a:p>
          <a:p>
            <a:pPr marL="0" indent="0">
              <a:buNone/>
            </a:pPr>
            <a:r>
              <a:rPr lang="en-US" sz="2800" dirty="0" smtClean="0">
                <a:latin typeface="Times New Roman" panose="02020603050405020304" pitchFamily="18" charset="0"/>
                <a:cs typeface="Times New Roman" panose="02020603050405020304" pitchFamily="18" charset="0"/>
              </a:rPr>
              <a:t>&gt;</a:t>
            </a:r>
            <a:r>
              <a:rPr lang="en-US" sz="2800" dirty="0" err="1" smtClean="0">
                <a:latin typeface="Times New Roman" panose="02020603050405020304" pitchFamily="18" charset="0"/>
                <a:cs typeface="Times New Roman" panose="02020603050405020304" pitchFamily="18" charset="0"/>
              </a:rPr>
              <a:t>getwd</a:t>
            </a:r>
            <a:r>
              <a:rPr lang="en-US" sz="2800" dirty="0" smtClean="0">
                <a:latin typeface="Times New Roman" panose="02020603050405020304" pitchFamily="18" charset="0"/>
                <a:cs typeface="Times New Roman" panose="02020603050405020304" pitchFamily="18" charset="0"/>
              </a:rPr>
              <a:t>()</a:t>
            </a:r>
          </a:p>
          <a:p>
            <a:pPr marL="0" indent="0" algn="ctr">
              <a:buNone/>
            </a:pPr>
            <a:r>
              <a:rPr lang="en-US" sz="2800" b="1" dirty="0" smtClean="0">
                <a:latin typeface="Times New Roman" panose="02020603050405020304" pitchFamily="18" charset="0"/>
                <a:cs typeface="Times New Roman" panose="02020603050405020304" pitchFamily="18" charset="0"/>
              </a:rPr>
              <a:t>Creating a vector using </a:t>
            </a:r>
            <a:r>
              <a:rPr lang="en-US" sz="2800" b="1" dirty="0" err="1" smtClean="0">
                <a:latin typeface="Times New Roman" panose="02020603050405020304" pitchFamily="18" charset="0"/>
                <a:cs typeface="Times New Roman" panose="02020603050405020304" pitchFamily="18" charset="0"/>
              </a:rPr>
              <a:t>seq</a:t>
            </a:r>
            <a:r>
              <a:rPr lang="en-US" sz="2800" b="1" dirty="0" smtClean="0">
                <a:latin typeface="Times New Roman" panose="02020603050405020304" pitchFamily="18" charset="0"/>
                <a:cs typeface="Times New Roman" panose="02020603050405020304" pitchFamily="18" charset="0"/>
              </a:rPr>
              <a:t>() function</a:t>
            </a:r>
          </a:p>
          <a:p>
            <a:pPr marL="0" indent="0" algn="ctr">
              <a:buNone/>
            </a:pPr>
            <a:endParaRPr lang="en-US" sz="2800" b="1" dirty="0" smtClean="0">
              <a:latin typeface="Times New Roman" panose="02020603050405020304" pitchFamily="18" charset="0"/>
              <a:cs typeface="Times New Roman" panose="02020603050405020304" pitchFamily="18" charset="0"/>
            </a:endParaRPr>
          </a:p>
          <a:p>
            <a:pPr marL="0" indent="0">
              <a:buNone/>
            </a:pPr>
            <a:r>
              <a:rPr lang="en-US" sz="2800" dirty="0" err="1">
                <a:latin typeface="Times New Roman" panose="02020603050405020304" pitchFamily="18" charset="0"/>
                <a:cs typeface="Times New Roman" panose="02020603050405020304" pitchFamily="18" charset="0"/>
              </a:rPr>
              <a:t>s</a:t>
            </a:r>
            <a:r>
              <a:rPr lang="en-US" sz="2800" dirty="0" err="1" smtClean="0">
                <a:latin typeface="Times New Roman" panose="02020603050405020304" pitchFamily="18" charset="0"/>
                <a:cs typeface="Times New Roman" panose="02020603050405020304" pitchFamily="18" charset="0"/>
              </a:rPr>
              <a:t>eq</a:t>
            </a:r>
            <a:r>
              <a:rPr lang="en-US" sz="2800" dirty="0" smtClean="0">
                <a:latin typeface="Times New Roman" panose="02020603050405020304" pitchFamily="18" charset="0"/>
                <a:cs typeface="Times New Roman" panose="02020603050405020304" pitchFamily="18" charset="0"/>
              </a:rPr>
              <a:t>(1,3, by=0.2) #specify step size</a:t>
            </a:r>
          </a:p>
          <a:p>
            <a:pPr marL="0" indent="0">
              <a:buNone/>
            </a:pPr>
            <a:r>
              <a:rPr lang="en-US" sz="2800" dirty="0">
                <a:solidFill>
                  <a:srgbClr val="C00000"/>
                </a:solidFill>
                <a:latin typeface="Times New Roman" panose="02020603050405020304" pitchFamily="18" charset="0"/>
                <a:cs typeface="Times New Roman" panose="02020603050405020304" pitchFamily="18" charset="0"/>
              </a:rPr>
              <a:t>Output</a:t>
            </a:r>
            <a:r>
              <a:rPr lang="en-US" sz="2800" dirty="0">
                <a:latin typeface="Times New Roman" panose="02020603050405020304" pitchFamily="18" charset="0"/>
                <a:cs typeface="Times New Roman" panose="02020603050405020304" pitchFamily="18" charset="0"/>
              </a:rPr>
              <a:t>:[1] 1.0 1.2 1.4 1.6 1.8 2.0 2.2 2.4 2.6 2.8 </a:t>
            </a:r>
            <a:r>
              <a:rPr lang="en-US" sz="2800" dirty="0" smtClean="0">
                <a:latin typeface="Times New Roman" panose="02020603050405020304" pitchFamily="18" charset="0"/>
                <a:cs typeface="Times New Roman" panose="02020603050405020304" pitchFamily="18" charset="0"/>
              </a:rPr>
              <a:t>3.0</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sz="2800" dirty="0" err="1">
                <a:latin typeface="Times New Roman" panose="02020603050405020304" pitchFamily="18" charset="0"/>
                <a:cs typeface="Times New Roman" panose="02020603050405020304" pitchFamily="18" charset="0"/>
              </a:rPr>
              <a:t>s</a:t>
            </a:r>
            <a:r>
              <a:rPr lang="en-US" sz="2800" dirty="0" err="1" smtClean="0">
                <a:latin typeface="Times New Roman" panose="02020603050405020304" pitchFamily="18" charset="0"/>
                <a:cs typeface="Times New Roman" panose="02020603050405020304" pitchFamily="18" charset="0"/>
              </a:rPr>
              <a:t>eq</a:t>
            </a:r>
            <a:r>
              <a:rPr lang="en-US" sz="2800" dirty="0" smtClean="0">
                <a:latin typeface="Times New Roman" panose="02020603050405020304" pitchFamily="18" charset="0"/>
                <a:cs typeface="Times New Roman" panose="02020603050405020304" pitchFamily="18" charset="0"/>
              </a:rPr>
              <a:t>(1,5, </a:t>
            </a:r>
            <a:r>
              <a:rPr lang="en-US" sz="2800" dirty="0" err="1" smtClean="0">
                <a:latin typeface="Times New Roman" panose="02020603050405020304" pitchFamily="18" charset="0"/>
                <a:cs typeface="Times New Roman" panose="02020603050405020304" pitchFamily="18" charset="0"/>
              </a:rPr>
              <a:t>length.out</a:t>
            </a:r>
            <a:r>
              <a:rPr lang="en-US" sz="2800" dirty="0" smtClean="0">
                <a:latin typeface="Times New Roman" panose="02020603050405020304" pitchFamily="18" charset="0"/>
                <a:cs typeface="Times New Roman" panose="02020603050405020304" pitchFamily="18" charset="0"/>
              </a:rPr>
              <a:t>=4)     # specify length of vector</a:t>
            </a:r>
          </a:p>
          <a:p>
            <a:pPr marL="0" indent="0">
              <a:buNone/>
            </a:pPr>
            <a:r>
              <a:rPr lang="en-US" sz="2800" dirty="0" smtClean="0">
                <a:solidFill>
                  <a:srgbClr val="C00000"/>
                </a:solidFill>
                <a:latin typeface="Times New Roman" panose="02020603050405020304" pitchFamily="18" charset="0"/>
                <a:cs typeface="Times New Roman" panose="02020603050405020304" pitchFamily="18" charset="0"/>
              </a:rPr>
              <a:t>Output</a:t>
            </a:r>
            <a:r>
              <a:rPr lang="en-US" sz="2800" dirty="0" smtClean="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1.000000 2.333333 3.666667 5.000000</a:t>
            </a:r>
            <a:endParaRPr lang="en-US" sz="2800" dirty="0" smtClean="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81</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5102879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287" y="624110"/>
            <a:ext cx="7538113" cy="1280890"/>
          </a:xfrm>
        </p:spPr>
        <p:txBody>
          <a:bodyPr>
            <a:normAutofit/>
          </a:bodyPr>
          <a:lstStyle/>
          <a:p>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       Manipulate and Process data in R</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4842" y="1733265"/>
            <a:ext cx="8179559" cy="4817659"/>
          </a:xfrm>
        </p:spPr>
        <p:txBody>
          <a:bodyPr>
            <a:noAutofit/>
          </a:bodyPr>
          <a:lstStyle/>
          <a:p>
            <a:pPr algn="just"/>
            <a:r>
              <a:rPr lang="en-US" sz="3200" dirty="0" smtClean="0">
                <a:latin typeface="Times New Roman" panose="02020603050405020304" pitchFamily="18" charset="0"/>
                <a:cs typeface="Times New Roman" panose="02020603050405020304" pitchFamily="18" charset="0"/>
              </a:rPr>
              <a:t>A data structure is a specialized format for organizing and data values .</a:t>
            </a:r>
          </a:p>
          <a:p>
            <a:pPr algn="just"/>
            <a:r>
              <a:rPr lang="en-US" sz="3200" dirty="0" smtClean="0">
                <a:latin typeface="Times New Roman" panose="02020603050405020304" pitchFamily="18" charset="0"/>
                <a:cs typeface="Times New Roman" panose="02020603050405020304" pitchFamily="18" charset="0"/>
              </a:rPr>
              <a:t> R provides various types of data structures such as vectors and data frames</a:t>
            </a:r>
          </a:p>
          <a:p>
            <a:pPr algn="just"/>
            <a:r>
              <a:rPr lang="en-US" sz="3200" dirty="0" smtClean="0">
                <a:latin typeface="Times New Roman" panose="02020603050405020304" pitchFamily="18" charset="0"/>
                <a:cs typeface="Times New Roman" panose="02020603050405020304" pitchFamily="18" charset="0"/>
              </a:rPr>
              <a:t>It also provides various functions to manipulate and process the data stored in different data structures. </a:t>
            </a:r>
            <a:r>
              <a:rPr lang="en-US" sz="3200" dirty="0" err="1" smtClean="0">
                <a:latin typeface="Times New Roman" panose="02020603050405020304" pitchFamily="18" charset="0"/>
                <a:cs typeface="Times New Roman" panose="02020603050405020304" pitchFamily="18" charset="0"/>
              </a:rPr>
              <a:t>Eg</a:t>
            </a:r>
            <a:r>
              <a:rPr lang="en-US" sz="3200" dirty="0" smtClean="0">
                <a:latin typeface="Times New Roman" panose="02020603050405020304" pitchFamily="18" charset="0"/>
                <a:cs typeface="Times New Roman" panose="02020603050405020304" pitchFamily="18" charset="0"/>
              </a:rPr>
              <a:t>: subset(), merge() and order</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82</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24541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32012" y="1152908"/>
            <a:ext cx="8911988" cy="5705092"/>
          </a:xfrm>
        </p:spPr>
        <p:txBody>
          <a:bodyPr>
            <a:normAutofit fontScale="32500" lnSpcReduction="20000"/>
          </a:bodyPr>
          <a:lstStyle/>
          <a:p>
            <a:pPr marL="0" indent="0" algn="just">
              <a:buNone/>
            </a:pPr>
            <a:r>
              <a:rPr lang="en-US" sz="6000" b="1" dirty="0" smtClean="0">
                <a:latin typeface="Times New Roman" panose="02020603050405020304" pitchFamily="18" charset="0"/>
                <a:cs typeface="Times New Roman" panose="02020603050405020304" pitchFamily="18" charset="0"/>
              </a:rPr>
              <a:t>Vector-</a:t>
            </a:r>
            <a:r>
              <a:rPr lang="en-US" sz="6000" dirty="0" smtClean="0">
                <a:latin typeface="Times New Roman" panose="02020603050405020304" pitchFamily="18" charset="0"/>
                <a:cs typeface="Times New Roman" panose="02020603050405020304" pitchFamily="18" charset="0"/>
              </a:rPr>
              <a:t> It is a structure that can contain one or more values of a single type, such as character, number or integer. Vectors are used to represent only one-dimensional data , such as set of digits.</a:t>
            </a:r>
          </a:p>
          <a:p>
            <a:pPr marL="0" indent="0" algn="just">
              <a:buNone/>
            </a:pPr>
            <a:endParaRPr lang="en-US" sz="6000" dirty="0" smtClean="0">
              <a:latin typeface="Times New Roman" panose="02020603050405020304" pitchFamily="18" charset="0"/>
              <a:cs typeface="Times New Roman" panose="02020603050405020304" pitchFamily="18" charset="0"/>
            </a:endParaRPr>
          </a:p>
          <a:p>
            <a:pPr marL="0" indent="0" algn="just">
              <a:buNone/>
            </a:pPr>
            <a:r>
              <a:rPr lang="en-US" sz="6000" b="1" dirty="0" smtClean="0">
                <a:latin typeface="Times New Roman" panose="02020603050405020304" pitchFamily="18" charset="0"/>
                <a:cs typeface="Times New Roman" panose="02020603050405020304" pitchFamily="18" charset="0"/>
              </a:rPr>
              <a:t>Matrix</a:t>
            </a:r>
            <a:r>
              <a:rPr lang="en-US" sz="6000" dirty="0" smtClean="0">
                <a:latin typeface="Times New Roman" panose="02020603050405020304" pitchFamily="18" charset="0"/>
                <a:cs typeface="Times New Roman" panose="02020603050405020304" pitchFamily="18" charset="0"/>
              </a:rPr>
              <a:t>- It is a two –dimensional vector. You can create a matrix by using matrix() function. This function takes the parameters of numbers to be displayed in either the column or row format. The </a:t>
            </a:r>
            <a:r>
              <a:rPr lang="en-US" sz="6000" dirty="0" err="1" smtClean="0">
                <a:latin typeface="Times New Roman" panose="02020603050405020304" pitchFamily="18" charset="0"/>
                <a:cs typeface="Times New Roman" panose="02020603050405020304" pitchFamily="18" charset="0"/>
              </a:rPr>
              <a:t>ncol</a:t>
            </a:r>
            <a:r>
              <a:rPr lang="en-US" sz="6000" dirty="0" smtClean="0">
                <a:latin typeface="Times New Roman" panose="02020603050405020304" pitchFamily="18" charset="0"/>
                <a:cs typeface="Times New Roman" panose="02020603050405020304" pitchFamily="18" charset="0"/>
              </a:rPr>
              <a:t> is used to specify the number of columns , and </a:t>
            </a:r>
            <a:r>
              <a:rPr lang="en-US" sz="6000" dirty="0" err="1" smtClean="0">
                <a:latin typeface="Times New Roman" panose="02020603050405020304" pitchFamily="18" charset="0"/>
                <a:cs typeface="Times New Roman" panose="02020603050405020304" pitchFamily="18" charset="0"/>
              </a:rPr>
              <a:t>nrow</a:t>
            </a:r>
            <a:r>
              <a:rPr lang="en-US" sz="6000" dirty="0" smtClean="0">
                <a:latin typeface="Times New Roman" panose="02020603050405020304" pitchFamily="18" charset="0"/>
                <a:cs typeface="Times New Roman" panose="02020603050405020304" pitchFamily="18" charset="0"/>
              </a:rPr>
              <a:t> argument is used to specify the number of rows </a:t>
            </a:r>
          </a:p>
          <a:p>
            <a:pPr marL="0" indent="0" algn="just">
              <a:buNone/>
            </a:pPr>
            <a:endParaRPr lang="en-US" sz="6000" dirty="0" smtClean="0">
              <a:latin typeface="Times New Roman" panose="02020603050405020304" pitchFamily="18" charset="0"/>
              <a:cs typeface="Times New Roman" panose="02020603050405020304" pitchFamily="18" charset="0"/>
            </a:endParaRPr>
          </a:p>
          <a:p>
            <a:pPr marL="0" indent="0" algn="just">
              <a:buNone/>
            </a:pPr>
            <a:r>
              <a:rPr lang="en-US" sz="6000" b="1" dirty="0" smtClean="0">
                <a:latin typeface="Times New Roman" panose="02020603050405020304" pitchFamily="18" charset="0"/>
                <a:cs typeface="Times New Roman" panose="02020603050405020304" pitchFamily="18" charset="0"/>
              </a:rPr>
              <a:t>Data frames-it </a:t>
            </a:r>
            <a:r>
              <a:rPr lang="en-US" sz="6000" dirty="0" smtClean="0">
                <a:latin typeface="Times New Roman" panose="02020603050405020304" pitchFamily="18" charset="0"/>
                <a:cs typeface="Times New Roman" panose="02020603050405020304" pitchFamily="18" charset="0"/>
              </a:rPr>
              <a:t>is a list of named vectors of the same length. It resembles a spreadsheet or a table in a database with columns and heading for each column. In other words, a data frame can be defined as a matrix in which data is stored in columns having names. Data frames are generally used to represent time series.</a:t>
            </a:r>
          </a:p>
          <a:p>
            <a:pPr marL="0" indent="0" algn="just">
              <a:buNone/>
            </a:pPr>
            <a:endParaRPr lang="en-US" sz="6000" dirty="0" smtClean="0">
              <a:latin typeface="Times New Roman" panose="02020603050405020304" pitchFamily="18" charset="0"/>
              <a:cs typeface="Times New Roman" panose="02020603050405020304" pitchFamily="18" charset="0"/>
            </a:endParaRPr>
          </a:p>
          <a:p>
            <a:pPr marL="0" indent="0" algn="just">
              <a:buNone/>
            </a:pPr>
            <a:r>
              <a:rPr lang="en-US" sz="6000" b="1" dirty="0" smtClean="0">
                <a:latin typeface="Times New Roman" panose="02020603050405020304" pitchFamily="18" charset="0"/>
                <a:cs typeface="Times New Roman" panose="02020603050405020304" pitchFamily="18" charset="0"/>
              </a:rPr>
              <a:t>List</a:t>
            </a:r>
            <a:r>
              <a:rPr lang="en-US" sz="6000" dirty="0" smtClean="0">
                <a:latin typeface="Times New Roman" panose="02020603050405020304" pitchFamily="18" charset="0"/>
                <a:cs typeface="Times New Roman" panose="02020603050405020304" pitchFamily="18" charset="0"/>
              </a:rPr>
              <a:t>-It is collection of objects that fall under a similar category. A list is not fixed in length and can  contain other lists</a:t>
            </a: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909429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627" y="300251"/>
            <a:ext cx="8393373" cy="852657"/>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Various ways to select a part of </a:t>
            </a:r>
            <a:r>
              <a:rPr lang="en-US" dirty="0">
                <a:latin typeface="Times New Roman" panose="02020603050405020304" pitchFamily="18" charset="0"/>
                <a:cs typeface="Times New Roman" panose="02020603050405020304" pitchFamily="18" charset="0"/>
              </a:rPr>
              <a:t>V</a:t>
            </a:r>
            <a:r>
              <a:rPr lang="en-US" dirty="0" smtClean="0">
                <a:latin typeface="Times New Roman" panose="02020603050405020304" pitchFamily="18" charset="0"/>
                <a:cs typeface="Times New Roman" panose="02020603050405020304" pitchFamily="18" charset="0"/>
              </a:rPr>
              <a:t>ector Object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7421" y="1337481"/>
            <a:ext cx="8966580" cy="5186149"/>
          </a:xfrm>
        </p:spPr>
        <p:txBody>
          <a:bodyPr>
            <a:noAutofit/>
          </a:bodyPr>
          <a:lstStyle/>
          <a:p>
            <a:pPr marL="0" indent="0">
              <a:buNone/>
            </a:pPr>
            <a:r>
              <a:rPr lang="en-US" sz="3200" dirty="0">
                <a:latin typeface="Times New Roman" panose="02020603050405020304" pitchFamily="18" charset="0"/>
                <a:cs typeface="Times New Roman" panose="02020603050405020304" pitchFamily="18" charset="0"/>
              </a:rPr>
              <a:t>To create the subsets of </a:t>
            </a:r>
            <a:r>
              <a:rPr lang="en-US" sz="3200" dirty="0" smtClean="0">
                <a:latin typeface="Times New Roman" panose="02020603050405020304" pitchFamily="18" charset="0"/>
                <a:cs typeface="Times New Roman" panose="02020603050405020304" pitchFamily="18" charset="0"/>
              </a:rPr>
              <a:t>data </a:t>
            </a:r>
            <a:r>
              <a:rPr lang="en-US" sz="3200" dirty="0">
                <a:latin typeface="Times New Roman" panose="02020603050405020304" pitchFamily="18" charset="0"/>
                <a:cs typeface="Times New Roman" panose="02020603050405020304" pitchFamily="18" charset="0"/>
              </a:rPr>
              <a:t>stored in a </a:t>
            </a:r>
            <a:r>
              <a:rPr lang="en-US" sz="3200" dirty="0" err="1">
                <a:latin typeface="Times New Roman" panose="02020603050405020304" pitchFamily="18" charset="0"/>
                <a:cs typeface="Times New Roman" panose="02020603050405020304" pitchFamily="18" charset="0"/>
              </a:rPr>
              <a:t>vector,you</a:t>
            </a:r>
            <a:r>
              <a:rPr lang="en-US" sz="3200" dirty="0">
                <a:latin typeface="Times New Roman" panose="02020603050405020304" pitchFamily="18" charset="0"/>
                <a:cs typeface="Times New Roman" panose="02020603050405020304" pitchFamily="18" charset="0"/>
              </a:rPr>
              <a:t> can use the subset() function or the [ ] </a:t>
            </a:r>
            <a:r>
              <a:rPr lang="en-US" sz="3200" dirty="0" smtClean="0">
                <a:latin typeface="Times New Roman" panose="02020603050405020304" pitchFamily="18" charset="0"/>
                <a:cs typeface="Times New Roman" panose="02020603050405020304" pitchFamily="18" charset="0"/>
              </a:rPr>
              <a:t>brackets</a:t>
            </a:r>
            <a:r>
              <a:rPr lang="it-IT" sz="3200" dirty="0" smtClean="0">
                <a:latin typeface="Times New Roman" panose="02020603050405020304" pitchFamily="18" charset="0"/>
                <a:cs typeface="Times New Roman" panose="02020603050405020304" pitchFamily="18" charset="0"/>
              </a:rPr>
              <a:t> </a:t>
            </a:r>
          </a:p>
          <a:p>
            <a:pPr marL="0" indent="0">
              <a:buNone/>
            </a:pPr>
            <a:r>
              <a:rPr lang="it-IT" sz="3200" dirty="0" smtClean="0">
                <a:latin typeface="Times New Roman" panose="02020603050405020304" pitchFamily="18" charset="0"/>
                <a:cs typeface="Times New Roman" panose="02020603050405020304" pitchFamily="18" charset="0"/>
              </a:rPr>
              <a:t>data1=c(3,5,7,5,3,2,6,8,5,6,9</a:t>
            </a:r>
            <a:r>
              <a:rPr lang="it-IT" sz="3200" dirty="0">
                <a:latin typeface="Times New Roman" panose="02020603050405020304" pitchFamily="18" charset="0"/>
                <a:cs typeface="Times New Roman" panose="02020603050405020304" pitchFamily="18" charset="0"/>
              </a:rPr>
              <a:t>)</a:t>
            </a:r>
          </a:p>
          <a:p>
            <a:pPr marL="0" indent="0">
              <a:buNone/>
            </a:pPr>
            <a:r>
              <a:rPr lang="it-IT" sz="3200" dirty="0">
                <a:latin typeface="Times New Roman" panose="02020603050405020304" pitchFamily="18" charset="0"/>
                <a:cs typeface="Times New Roman" panose="02020603050405020304" pitchFamily="18" charset="0"/>
              </a:rPr>
              <a:t>&gt; data1</a:t>
            </a:r>
          </a:p>
          <a:p>
            <a:pPr marL="0" indent="0">
              <a:buNone/>
            </a:pPr>
            <a:r>
              <a:rPr lang="it-IT" sz="3200" dirty="0">
                <a:latin typeface="Times New Roman" panose="02020603050405020304" pitchFamily="18" charset="0"/>
                <a:cs typeface="Times New Roman" panose="02020603050405020304" pitchFamily="18" charset="0"/>
              </a:rPr>
              <a:t> [1] 3 5 7 5 3 2 6 8 5 6 9</a:t>
            </a:r>
          </a:p>
          <a:p>
            <a:pPr marL="0" indent="0">
              <a:buNone/>
            </a:pPr>
            <a:r>
              <a:rPr lang="it-IT" sz="3200" dirty="0" smtClean="0">
                <a:latin typeface="Times New Roman" panose="02020603050405020304" pitchFamily="18" charset="0"/>
                <a:cs typeface="Times New Roman" panose="02020603050405020304" pitchFamily="18" charset="0"/>
              </a:rPr>
              <a:t>&gt; data1[1] </a:t>
            </a:r>
            <a:r>
              <a:rPr lang="it-IT" sz="3200" dirty="0">
                <a:latin typeface="Times New Roman" panose="02020603050405020304" pitchFamily="18" charset="0"/>
                <a:cs typeface="Times New Roman" panose="02020603050405020304" pitchFamily="18" charset="0"/>
              </a:rPr>
              <a:t># shows the </a:t>
            </a:r>
            <a:r>
              <a:rPr lang="it-IT" sz="3200" dirty="0" smtClean="0">
                <a:latin typeface="Times New Roman" panose="02020603050405020304" pitchFamily="18" charset="0"/>
                <a:cs typeface="Times New Roman" panose="02020603050405020304" pitchFamily="18" charset="0"/>
              </a:rPr>
              <a:t>First item</a:t>
            </a:r>
          </a:p>
          <a:p>
            <a:pPr marL="0" indent="0">
              <a:buNone/>
            </a:pPr>
            <a:r>
              <a:rPr lang="it-IT" sz="3200" dirty="0" smtClean="0">
                <a:latin typeface="Times New Roman" panose="02020603050405020304" pitchFamily="18" charset="0"/>
                <a:cs typeface="Times New Roman" panose="02020603050405020304" pitchFamily="18" charset="0"/>
              </a:rPr>
              <a:t>[</a:t>
            </a:r>
            <a:r>
              <a:rPr lang="it-IT" sz="3200" dirty="0">
                <a:latin typeface="Times New Roman" panose="02020603050405020304" pitchFamily="18" charset="0"/>
                <a:cs typeface="Times New Roman" panose="02020603050405020304" pitchFamily="18" charset="0"/>
              </a:rPr>
              <a:t>1] 3</a:t>
            </a:r>
          </a:p>
          <a:p>
            <a:pPr marL="0" indent="0">
              <a:buNone/>
            </a:pPr>
            <a:r>
              <a:rPr lang="it-IT" sz="3200" dirty="0">
                <a:latin typeface="Times New Roman" panose="02020603050405020304" pitchFamily="18" charset="0"/>
                <a:cs typeface="Times New Roman" panose="02020603050405020304" pitchFamily="18" charset="0"/>
              </a:rPr>
              <a:t>&gt; data1[3</a:t>
            </a:r>
            <a:r>
              <a:rPr lang="it-IT" sz="3200" dirty="0" smtClean="0">
                <a:latin typeface="Times New Roman" panose="02020603050405020304" pitchFamily="18" charset="0"/>
                <a:cs typeface="Times New Roman" panose="02020603050405020304" pitchFamily="18" charset="0"/>
              </a:rPr>
              <a:t>]  # shows the third item</a:t>
            </a:r>
            <a:endParaRPr lang="it-IT" sz="3200" dirty="0">
              <a:latin typeface="Times New Roman" panose="02020603050405020304" pitchFamily="18" charset="0"/>
              <a:cs typeface="Times New Roman" panose="02020603050405020304" pitchFamily="18" charset="0"/>
            </a:endParaRPr>
          </a:p>
          <a:p>
            <a:pPr marL="0" indent="0">
              <a:buNone/>
            </a:pPr>
            <a:r>
              <a:rPr lang="it-IT" sz="3200" dirty="0">
                <a:latin typeface="Times New Roman" panose="02020603050405020304" pitchFamily="18" charset="0"/>
                <a:cs typeface="Times New Roman" panose="02020603050405020304" pitchFamily="18" charset="0"/>
              </a:rPr>
              <a:t>[1] 7</a:t>
            </a:r>
          </a:p>
          <a:p>
            <a:pPr marL="0" indent="0">
              <a:buNone/>
            </a:pP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84</a:t>
            </a:fld>
            <a:endParaRPr lang="en-US" sz="1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988159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72955" y="787783"/>
            <a:ext cx="8261445" cy="5123439"/>
          </a:xfrm>
        </p:spPr>
        <p:txBody>
          <a:bodyPr>
            <a:noAutofit/>
          </a:bodyPr>
          <a:lstStyle/>
          <a:p>
            <a:pPr marL="0" indent="0">
              <a:buNone/>
            </a:pPr>
            <a:r>
              <a:rPr lang="it-IT" sz="3200" dirty="0">
                <a:latin typeface="Times New Roman" panose="02020603050405020304" pitchFamily="18" charset="0"/>
                <a:cs typeface="Times New Roman" panose="02020603050405020304" pitchFamily="18" charset="0"/>
              </a:rPr>
              <a:t>&gt; data1[1:3]</a:t>
            </a:r>
          </a:p>
          <a:p>
            <a:pPr marL="0" indent="0">
              <a:buNone/>
            </a:pPr>
            <a:r>
              <a:rPr lang="it-IT" sz="3200" dirty="0">
                <a:latin typeface="Times New Roman" panose="02020603050405020304" pitchFamily="18" charset="0"/>
                <a:cs typeface="Times New Roman" panose="02020603050405020304" pitchFamily="18" charset="0"/>
              </a:rPr>
              <a:t>[1] 3 5 7</a:t>
            </a:r>
          </a:p>
          <a:p>
            <a:pPr marL="0" indent="0">
              <a:buNone/>
            </a:pPr>
            <a:r>
              <a:rPr lang="it-IT" sz="3200" dirty="0">
                <a:latin typeface="Times New Roman" panose="02020603050405020304" pitchFamily="18" charset="0"/>
                <a:cs typeface="Times New Roman" panose="02020603050405020304" pitchFamily="18" charset="0"/>
              </a:rPr>
              <a:t>&gt; data1[data1&gt;3]</a:t>
            </a:r>
          </a:p>
          <a:p>
            <a:pPr marL="0" indent="0">
              <a:buNone/>
            </a:pPr>
            <a:r>
              <a:rPr lang="it-IT" sz="3200" dirty="0">
                <a:latin typeface="Times New Roman" panose="02020603050405020304" pitchFamily="18" charset="0"/>
                <a:cs typeface="Times New Roman" panose="02020603050405020304" pitchFamily="18" charset="0"/>
              </a:rPr>
              <a:t>[1] 5 7 5 6 8 5 6 9</a:t>
            </a:r>
          </a:p>
          <a:p>
            <a:pPr marL="0" indent="0">
              <a:buNone/>
            </a:pPr>
            <a:r>
              <a:rPr lang="it-IT" sz="3200" dirty="0">
                <a:latin typeface="Times New Roman" panose="02020603050405020304" pitchFamily="18" charset="0"/>
                <a:cs typeface="Times New Roman" panose="02020603050405020304" pitchFamily="18" charset="0"/>
              </a:rPr>
              <a:t>&gt; data1[-1</a:t>
            </a:r>
            <a:r>
              <a:rPr lang="it-IT" sz="3200" dirty="0" smtClean="0">
                <a:latin typeface="Times New Roman" panose="02020603050405020304" pitchFamily="18" charset="0"/>
                <a:cs typeface="Times New Roman" panose="02020603050405020304" pitchFamily="18" charset="0"/>
              </a:rPr>
              <a:t>]  # show all except the first</a:t>
            </a:r>
            <a:endParaRPr lang="it-IT" sz="3200" dirty="0">
              <a:latin typeface="Times New Roman" panose="02020603050405020304" pitchFamily="18" charset="0"/>
              <a:cs typeface="Times New Roman" panose="02020603050405020304" pitchFamily="18" charset="0"/>
            </a:endParaRPr>
          </a:p>
          <a:p>
            <a:pPr marL="0" indent="0">
              <a:buNone/>
            </a:pPr>
            <a:r>
              <a:rPr lang="it-IT" sz="3200" dirty="0">
                <a:latin typeface="Times New Roman" panose="02020603050405020304" pitchFamily="18" charset="0"/>
                <a:cs typeface="Times New Roman" panose="02020603050405020304" pitchFamily="18" charset="0"/>
              </a:rPr>
              <a:t> [1] 5 7 5 3 2 6 8 5 6 9</a:t>
            </a:r>
          </a:p>
          <a:p>
            <a:pPr marL="0" indent="0">
              <a:buNone/>
            </a:pPr>
            <a:r>
              <a:rPr lang="it-IT" sz="3200" dirty="0">
                <a:latin typeface="Times New Roman" panose="02020603050405020304" pitchFamily="18" charset="0"/>
                <a:cs typeface="Times New Roman" panose="02020603050405020304" pitchFamily="18" charset="0"/>
              </a:rPr>
              <a:t>&gt; data1[data1&gt;3</a:t>
            </a:r>
            <a:r>
              <a:rPr lang="it-IT" sz="3200" dirty="0" smtClean="0">
                <a:latin typeface="Times New Roman" panose="02020603050405020304" pitchFamily="18" charset="0"/>
                <a:cs typeface="Times New Roman" panose="02020603050405020304" pitchFamily="18" charset="0"/>
              </a:rPr>
              <a:t>] or </a:t>
            </a:r>
            <a:r>
              <a:rPr lang="en-US" sz="3200" dirty="0" smtClean="0">
                <a:latin typeface="Times New Roman" panose="02020603050405020304" pitchFamily="18" charset="0"/>
                <a:cs typeface="Times New Roman" panose="02020603050405020304" pitchFamily="18" charset="0"/>
              </a:rPr>
              <a:t>subset(data1,data1&gt;3)</a:t>
            </a:r>
            <a:endParaRPr lang="it-IT" sz="3200" dirty="0">
              <a:latin typeface="Times New Roman" panose="02020603050405020304" pitchFamily="18" charset="0"/>
              <a:cs typeface="Times New Roman" panose="02020603050405020304" pitchFamily="18" charset="0"/>
            </a:endParaRPr>
          </a:p>
          <a:p>
            <a:pPr marL="0" indent="0">
              <a:buNone/>
            </a:pPr>
            <a:r>
              <a:rPr lang="it-IT" sz="3200" dirty="0">
                <a:latin typeface="Times New Roman" panose="02020603050405020304" pitchFamily="18" charset="0"/>
                <a:cs typeface="Times New Roman" panose="02020603050405020304" pitchFamily="18" charset="0"/>
              </a:rPr>
              <a:t>[1] 5 7 5 6 8 5 6 </a:t>
            </a:r>
            <a:r>
              <a:rPr lang="it-IT" sz="3200" dirty="0" smtClean="0">
                <a:latin typeface="Times New Roman" panose="02020603050405020304" pitchFamily="18" charset="0"/>
                <a:cs typeface="Times New Roman" panose="02020603050405020304" pitchFamily="18" charset="0"/>
              </a:rPr>
              <a:t>9</a:t>
            </a:r>
          </a:p>
          <a:p>
            <a:pPr marL="0" indent="0">
              <a:buNone/>
            </a:pPr>
            <a:r>
              <a:rPr lang="it-IT" sz="3200" dirty="0" smtClean="0">
                <a:latin typeface="Times New Roman" panose="02020603050405020304" pitchFamily="18" charset="0"/>
                <a:cs typeface="Times New Roman" panose="02020603050405020304" pitchFamily="18" charset="0"/>
              </a:rPr>
              <a:t>&gt; </a:t>
            </a:r>
            <a:r>
              <a:rPr lang="it-IT" sz="3200" dirty="0">
                <a:latin typeface="Times New Roman" panose="02020603050405020304" pitchFamily="18" charset="0"/>
                <a:cs typeface="Times New Roman" panose="02020603050405020304" pitchFamily="18" charset="0"/>
              </a:rPr>
              <a:t>data1[data1&lt;5|data1&gt;7]</a:t>
            </a:r>
          </a:p>
          <a:p>
            <a:pPr marL="0" indent="0">
              <a:buNone/>
            </a:pPr>
            <a:r>
              <a:rPr lang="it-IT" sz="3200" dirty="0">
                <a:latin typeface="Times New Roman" panose="02020603050405020304" pitchFamily="18" charset="0"/>
                <a:cs typeface="Times New Roman" panose="02020603050405020304" pitchFamily="18" charset="0"/>
              </a:rPr>
              <a:t>[1] 3 3 2 8 9</a:t>
            </a:r>
          </a:p>
          <a:p>
            <a:pPr marL="0" indent="0">
              <a:buNone/>
            </a:pPr>
            <a:endParaRPr lang="en-IN" sz="3200"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85</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6569923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382137" y="2133600"/>
            <a:ext cx="8584442" cy="4724400"/>
          </a:xfrm>
        </p:spPr>
        <p:txBody>
          <a:bodyPr>
            <a:normAutofit/>
          </a:bodyPr>
          <a:lstStyle/>
          <a:p>
            <a:pPr marL="0" indent="0">
              <a:buNone/>
            </a:pPr>
            <a:r>
              <a:rPr lang="en-IN" sz="3200" dirty="0">
                <a:latin typeface="Times New Roman" panose="02020603050405020304" pitchFamily="18" charset="0"/>
                <a:cs typeface="Times New Roman" panose="02020603050405020304" pitchFamily="18" charset="0"/>
              </a:rPr>
              <a:t>&gt; max(data1)</a:t>
            </a:r>
          </a:p>
          <a:p>
            <a:pPr marL="0" indent="0">
              <a:buNone/>
            </a:pPr>
            <a:r>
              <a:rPr lang="en-IN" sz="3200" dirty="0">
                <a:latin typeface="Times New Roman" panose="02020603050405020304" pitchFamily="18" charset="0"/>
                <a:cs typeface="Times New Roman" panose="02020603050405020304" pitchFamily="18" charset="0"/>
              </a:rPr>
              <a:t>[1] 9</a:t>
            </a:r>
          </a:p>
          <a:p>
            <a:pPr marL="0" indent="0">
              <a:buNone/>
            </a:pPr>
            <a:r>
              <a:rPr lang="en-IN" sz="3200" dirty="0">
                <a:latin typeface="Times New Roman" panose="02020603050405020304" pitchFamily="18" charset="0"/>
                <a:cs typeface="Times New Roman" panose="02020603050405020304" pitchFamily="18" charset="0"/>
              </a:rPr>
              <a:t>&gt; min(data1)</a:t>
            </a:r>
          </a:p>
          <a:p>
            <a:pPr marL="0" indent="0">
              <a:buNone/>
            </a:pPr>
            <a:r>
              <a:rPr lang="en-IN" sz="3200" dirty="0">
                <a:latin typeface="Times New Roman" panose="02020603050405020304" pitchFamily="18" charset="0"/>
                <a:cs typeface="Times New Roman" panose="02020603050405020304" pitchFamily="18" charset="0"/>
              </a:rPr>
              <a:t>[1] </a:t>
            </a:r>
            <a:r>
              <a:rPr lang="en-IN" sz="3200" dirty="0" smtClean="0">
                <a:latin typeface="Times New Roman" panose="02020603050405020304" pitchFamily="18" charset="0"/>
                <a:cs typeface="Times New Roman" panose="02020603050405020304" pitchFamily="18" charset="0"/>
              </a:rPr>
              <a:t>2</a:t>
            </a:r>
          </a:p>
          <a:p>
            <a:pPr marL="0" indent="0">
              <a:buNone/>
            </a:pPr>
            <a:r>
              <a:rPr lang="en-IN" sz="3200" dirty="0">
                <a:latin typeface="Times New Roman" panose="02020603050405020304" pitchFamily="18" charset="0"/>
                <a:cs typeface="Times New Roman" panose="02020603050405020304" pitchFamily="18" charset="0"/>
              </a:rPr>
              <a:t>&gt; which(data1==max(data1))</a:t>
            </a:r>
          </a:p>
          <a:p>
            <a:pPr marL="0" indent="0">
              <a:buNone/>
            </a:pPr>
            <a:r>
              <a:rPr lang="en-IN" sz="3200" dirty="0">
                <a:latin typeface="Times New Roman" panose="02020603050405020304" pitchFamily="18" charset="0"/>
                <a:cs typeface="Times New Roman" panose="02020603050405020304" pitchFamily="18" charset="0"/>
              </a:rPr>
              <a:t>[1] </a:t>
            </a:r>
            <a:r>
              <a:rPr lang="en-IN" sz="3200" dirty="0" smtClean="0">
                <a:latin typeface="Times New Roman" panose="02020603050405020304" pitchFamily="18" charset="0"/>
                <a:cs typeface="Times New Roman" panose="02020603050405020304" pitchFamily="18" charset="0"/>
              </a:rPr>
              <a:t>11(eleventh item ie,9 in the vector is the largest)</a:t>
            </a: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86</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4821355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7421" y="2133600"/>
            <a:ext cx="8966579" cy="3777622"/>
          </a:xfrm>
        </p:spPr>
        <p:txBody>
          <a:bodyPr>
            <a:normAutofit fontScale="92500" lnSpcReduction="20000"/>
          </a:bodyPr>
          <a:lstStyle/>
          <a:p>
            <a:pPr marL="0" indent="0">
              <a:buNone/>
            </a:pPr>
            <a:r>
              <a:rPr lang="en-IN" sz="3500" dirty="0" err="1">
                <a:latin typeface="Times New Roman" panose="02020603050405020304" pitchFamily="18" charset="0"/>
                <a:cs typeface="Times New Roman" panose="02020603050405020304" pitchFamily="18" charset="0"/>
              </a:rPr>
              <a:t>unmow</a:t>
            </a:r>
            <a:r>
              <a:rPr lang="en-IN" sz="3500" dirty="0">
                <a:latin typeface="Times New Roman" panose="02020603050405020304" pitchFamily="18" charset="0"/>
                <a:cs typeface="Times New Roman" panose="02020603050405020304" pitchFamily="18" charset="0"/>
              </a:rPr>
              <a:t>=c(8,9,7,9,NA)</a:t>
            </a:r>
          </a:p>
          <a:p>
            <a:pPr marL="0" indent="0">
              <a:buNone/>
            </a:pPr>
            <a:r>
              <a:rPr lang="en-IN" sz="3500" dirty="0">
                <a:latin typeface="Times New Roman" panose="02020603050405020304" pitchFamily="18" charset="0"/>
                <a:cs typeface="Times New Roman" panose="02020603050405020304" pitchFamily="18" charset="0"/>
              </a:rPr>
              <a:t>&gt; sort(</a:t>
            </a:r>
            <a:r>
              <a:rPr lang="en-IN" sz="3500" dirty="0" err="1">
                <a:latin typeface="Times New Roman" panose="02020603050405020304" pitchFamily="18" charset="0"/>
                <a:cs typeface="Times New Roman" panose="02020603050405020304" pitchFamily="18" charset="0"/>
              </a:rPr>
              <a:t>unmow,decreasing</a:t>
            </a:r>
            <a:r>
              <a:rPr lang="en-IN" sz="3500" dirty="0">
                <a:latin typeface="Times New Roman" panose="02020603050405020304" pitchFamily="18" charset="0"/>
                <a:cs typeface="Times New Roman" panose="02020603050405020304" pitchFamily="18" charset="0"/>
              </a:rPr>
              <a:t>=T)</a:t>
            </a:r>
          </a:p>
          <a:p>
            <a:pPr marL="0" indent="0">
              <a:buNone/>
            </a:pPr>
            <a:r>
              <a:rPr lang="en-IN" sz="3500" dirty="0">
                <a:latin typeface="Times New Roman" panose="02020603050405020304" pitchFamily="18" charset="0"/>
                <a:cs typeface="Times New Roman" panose="02020603050405020304" pitchFamily="18" charset="0"/>
              </a:rPr>
              <a:t>[1] 9 9 8 </a:t>
            </a:r>
            <a:r>
              <a:rPr lang="en-IN" sz="3500" dirty="0" smtClean="0">
                <a:latin typeface="Times New Roman" panose="02020603050405020304" pitchFamily="18" charset="0"/>
                <a:cs typeface="Times New Roman" panose="02020603050405020304" pitchFamily="18" charset="0"/>
              </a:rPr>
              <a:t>7</a:t>
            </a:r>
          </a:p>
          <a:p>
            <a:pPr marL="0" indent="0">
              <a:buNone/>
            </a:pPr>
            <a:r>
              <a:rPr lang="en-IN" sz="3500" dirty="0">
                <a:latin typeface="Times New Roman" panose="02020603050405020304" pitchFamily="18" charset="0"/>
                <a:cs typeface="Times New Roman" panose="02020603050405020304" pitchFamily="18" charset="0"/>
              </a:rPr>
              <a:t> </a:t>
            </a:r>
            <a:r>
              <a:rPr lang="en-IN" sz="3500" dirty="0" smtClean="0">
                <a:latin typeface="Times New Roman" panose="02020603050405020304" pitchFamily="18" charset="0"/>
                <a:cs typeface="Times New Roman" panose="02020603050405020304" pitchFamily="18" charset="0"/>
              </a:rPr>
              <a:t>&gt;order(</a:t>
            </a:r>
            <a:r>
              <a:rPr lang="en-IN" sz="3500" dirty="0" err="1" smtClean="0">
                <a:latin typeface="Times New Roman" panose="02020603050405020304" pitchFamily="18" charset="0"/>
                <a:cs typeface="Times New Roman" panose="02020603050405020304" pitchFamily="18" charset="0"/>
              </a:rPr>
              <a:t>unmow</a:t>
            </a:r>
            <a:r>
              <a:rPr lang="en-IN" sz="3500" dirty="0">
                <a:latin typeface="Times New Roman" panose="02020603050405020304" pitchFamily="18" charset="0"/>
                <a:cs typeface="Times New Roman" panose="02020603050405020304" pitchFamily="18" charset="0"/>
              </a:rPr>
              <a:t>)</a:t>
            </a:r>
          </a:p>
          <a:p>
            <a:pPr marL="0" indent="0">
              <a:buNone/>
            </a:pPr>
            <a:r>
              <a:rPr lang="en-IN" sz="3500" dirty="0">
                <a:latin typeface="Times New Roman" panose="02020603050405020304" pitchFamily="18" charset="0"/>
                <a:cs typeface="Times New Roman" panose="02020603050405020304" pitchFamily="18" charset="0"/>
              </a:rPr>
              <a:t>[1] 3 1 2 4 </a:t>
            </a:r>
            <a:r>
              <a:rPr lang="en-IN" sz="3500" dirty="0" smtClean="0">
                <a:latin typeface="Times New Roman" panose="02020603050405020304" pitchFamily="18" charset="0"/>
                <a:cs typeface="Times New Roman" panose="02020603050405020304" pitchFamily="18" charset="0"/>
              </a:rPr>
              <a:t>5</a:t>
            </a:r>
          </a:p>
          <a:p>
            <a:pPr marL="0" indent="0">
              <a:buNone/>
            </a:pPr>
            <a:r>
              <a:rPr lang="de-DE" sz="3500" dirty="0">
                <a:latin typeface="Times New Roman" panose="02020603050405020304" pitchFamily="18" charset="0"/>
                <a:cs typeface="Times New Roman" panose="02020603050405020304" pitchFamily="18" charset="0"/>
              </a:rPr>
              <a:t>&gt; rank(unmow)</a:t>
            </a:r>
          </a:p>
          <a:p>
            <a:pPr marL="0" indent="0">
              <a:buNone/>
            </a:pPr>
            <a:r>
              <a:rPr lang="de-DE" sz="3500" dirty="0">
                <a:latin typeface="Times New Roman" panose="02020603050405020304" pitchFamily="18" charset="0"/>
                <a:cs typeface="Times New Roman" panose="02020603050405020304" pitchFamily="18" charset="0"/>
              </a:rPr>
              <a:t>[1] 2.0 3.5 1.0 3.5 5.0</a:t>
            </a: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smtClean="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87</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549833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719" y="624110"/>
            <a:ext cx="7128681" cy="1280890"/>
          </a:xfrm>
        </p:spPr>
        <p:txBody>
          <a:bodyPr>
            <a:normAutofit/>
          </a:bodyPr>
          <a:lstStyle/>
          <a:p>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Returning logical values from a vector</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3899" y="2133600"/>
            <a:ext cx="8830101" cy="3777622"/>
          </a:xfrm>
        </p:spPr>
        <p:txBody>
          <a:bodyPr>
            <a:normAutofit fontScale="85000" lnSpcReduction="20000"/>
          </a:bodyPr>
          <a:lstStyle/>
          <a:p>
            <a:pPr marL="0" indent="0">
              <a:buNone/>
            </a:pPr>
            <a:r>
              <a:rPr lang="en-IN" sz="3200" dirty="0" smtClean="0">
                <a:latin typeface="Times New Roman" panose="02020603050405020304" pitchFamily="18" charset="0"/>
                <a:cs typeface="Times New Roman" panose="02020603050405020304" pitchFamily="18" charset="0"/>
              </a:rPr>
              <a:t>&gt;data1=c(3,5,7,5,3,2,6,8,5,6,9)</a:t>
            </a:r>
          </a:p>
          <a:p>
            <a:pPr marL="0" indent="0">
              <a:buNone/>
            </a:pPr>
            <a:r>
              <a:rPr lang="en-IN" sz="3200" dirty="0" smtClean="0">
                <a:latin typeface="Times New Roman" panose="02020603050405020304" pitchFamily="18" charset="0"/>
                <a:cs typeface="Times New Roman" panose="02020603050405020304" pitchFamily="18" charset="0"/>
              </a:rPr>
              <a:t>&gt; </a:t>
            </a:r>
            <a:r>
              <a:rPr lang="en-IN" sz="3200" dirty="0">
                <a:latin typeface="Times New Roman" panose="02020603050405020304" pitchFamily="18" charset="0"/>
                <a:cs typeface="Times New Roman" panose="02020603050405020304" pitchFamily="18" charset="0"/>
              </a:rPr>
              <a:t>data1</a:t>
            </a:r>
          </a:p>
          <a:p>
            <a:pPr marL="0" indent="0">
              <a:buNone/>
            </a:pPr>
            <a:r>
              <a:rPr lang="en-IN" sz="3200" dirty="0" smtClean="0">
                <a:latin typeface="Times New Roman" panose="02020603050405020304" pitchFamily="18" charset="0"/>
                <a:cs typeface="Times New Roman" panose="02020603050405020304" pitchFamily="18" charset="0"/>
              </a:rPr>
              <a:t>[</a:t>
            </a:r>
            <a:r>
              <a:rPr lang="en-IN" sz="3200" dirty="0">
                <a:latin typeface="Times New Roman" panose="02020603050405020304" pitchFamily="18" charset="0"/>
                <a:cs typeface="Times New Roman" panose="02020603050405020304" pitchFamily="18" charset="0"/>
              </a:rPr>
              <a:t>1] 3 5 7 5 3 2 6 8 5 6 </a:t>
            </a:r>
            <a:r>
              <a:rPr lang="en-IN" sz="3200" dirty="0" smtClean="0">
                <a:latin typeface="Times New Roman" panose="02020603050405020304" pitchFamily="18" charset="0"/>
                <a:cs typeface="Times New Roman" panose="02020603050405020304" pitchFamily="18" charset="0"/>
              </a:rPr>
              <a:t>9</a:t>
            </a:r>
          </a:p>
          <a:p>
            <a:pPr marL="0" indent="0">
              <a:buNone/>
            </a:pPr>
            <a:r>
              <a:rPr lang="en-US" sz="3200" dirty="0" smtClean="0">
                <a:latin typeface="Times New Roman" panose="02020603050405020304" pitchFamily="18" charset="0"/>
                <a:cs typeface="Times New Roman" panose="02020603050405020304" pitchFamily="18" charset="0"/>
              </a:rPr>
              <a:t>&gt;which(data1==6)</a:t>
            </a:r>
          </a:p>
          <a:p>
            <a:pPr marL="0" indent="0">
              <a:buNone/>
            </a:pPr>
            <a:r>
              <a:rPr lang="en-IN" sz="3200" dirty="0">
                <a:latin typeface="Times New Roman" panose="02020603050405020304" pitchFamily="18" charset="0"/>
                <a:cs typeface="Times New Roman" panose="02020603050405020304" pitchFamily="18" charset="0"/>
              </a:rPr>
              <a:t>[1]  7 </a:t>
            </a:r>
            <a:r>
              <a:rPr lang="en-IN" sz="3200" dirty="0" smtClean="0">
                <a:latin typeface="Times New Roman" panose="02020603050405020304" pitchFamily="18" charset="0"/>
                <a:cs typeface="Times New Roman" panose="02020603050405020304" pitchFamily="18" charset="0"/>
              </a:rPr>
              <a:t>10</a:t>
            </a:r>
          </a:p>
          <a:p>
            <a:pPr marL="0" indent="0">
              <a:buNone/>
            </a:pPr>
            <a:r>
              <a:rPr lang="da-DK" sz="3200" dirty="0" smtClean="0">
                <a:latin typeface="Times New Roman" panose="02020603050405020304" pitchFamily="18" charset="0"/>
                <a:cs typeface="Times New Roman" panose="02020603050405020304" pitchFamily="18" charset="0"/>
              </a:rPr>
              <a:t>&gt; </a:t>
            </a:r>
            <a:r>
              <a:rPr lang="da-DK" sz="3200" dirty="0">
                <a:latin typeface="Times New Roman" panose="02020603050405020304" pitchFamily="18" charset="0"/>
                <a:cs typeface="Times New Roman" panose="02020603050405020304" pitchFamily="18" charset="0"/>
              </a:rPr>
              <a:t>data1==6</a:t>
            </a:r>
          </a:p>
          <a:p>
            <a:pPr marL="0" indent="0">
              <a:buNone/>
            </a:pPr>
            <a:r>
              <a:rPr lang="da-DK" sz="3200" dirty="0">
                <a:latin typeface="Times New Roman" panose="02020603050405020304" pitchFamily="18" charset="0"/>
                <a:cs typeface="Times New Roman" panose="02020603050405020304" pitchFamily="18" charset="0"/>
              </a:rPr>
              <a:t> [1] FALSE FALSE FALSE FALSE FALSE FALSE  TRUE FALSE FALSE  TRUE FALSE</a:t>
            </a:r>
          </a:p>
          <a:p>
            <a:pPr marL="0" indent="0">
              <a:buNone/>
            </a:pPr>
            <a:endParaRPr lang="en-IN" dirty="0"/>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88</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15150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59307" y="1152908"/>
            <a:ext cx="8275093" cy="4758314"/>
          </a:xfrm>
        </p:spPr>
        <p:txBody>
          <a:bodyPr>
            <a:noAutofit/>
          </a:bodyPr>
          <a:lstStyle/>
          <a:p>
            <a:pPr marL="0" indent="0">
              <a:buNone/>
            </a:pPr>
            <a:r>
              <a:rPr lang="en-IN" sz="2400" b="1" dirty="0">
                <a:latin typeface="Times New Roman" panose="02020603050405020304" pitchFamily="18" charset="0"/>
                <a:cs typeface="Times New Roman" panose="02020603050405020304" pitchFamily="18" charset="0"/>
              </a:rPr>
              <a:t>&gt; data1=c(3,5,7,5,3,2,6,8,5,6,9)</a:t>
            </a:r>
          </a:p>
          <a:p>
            <a:pPr marL="0" indent="0">
              <a:buNone/>
            </a:pPr>
            <a:r>
              <a:rPr lang="en-IN" sz="2400" b="1" dirty="0">
                <a:latin typeface="Times New Roman" panose="02020603050405020304" pitchFamily="18" charset="0"/>
                <a:cs typeface="Times New Roman" panose="02020603050405020304" pitchFamily="18" charset="0"/>
              </a:rPr>
              <a:t>&gt; data1</a:t>
            </a:r>
          </a:p>
          <a:p>
            <a:pPr marL="0" indent="0">
              <a:buNone/>
            </a:pPr>
            <a:r>
              <a:rPr lang="en-IN" sz="2400" b="1" dirty="0">
                <a:latin typeface="Times New Roman" panose="02020603050405020304" pitchFamily="18" charset="0"/>
                <a:cs typeface="Times New Roman" panose="02020603050405020304" pitchFamily="18" charset="0"/>
              </a:rPr>
              <a:t> [1] 3 5 7 5 3 2 6 8 5 6 9</a:t>
            </a:r>
          </a:p>
          <a:p>
            <a:pPr marL="0" indent="0">
              <a:buNone/>
            </a:pPr>
            <a:r>
              <a:rPr lang="en-IN" sz="2400" b="1" dirty="0">
                <a:latin typeface="Times New Roman" panose="02020603050405020304" pitchFamily="18" charset="0"/>
                <a:cs typeface="Times New Roman" panose="02020603050405020304" pitchFamily="18" charset="0"/>
              </a:rPr>
              <a:t>&gt; data1&gt;3</a:t>
            </a:r>
          </a:p>
          <a:p>
            <a:pPr marL="0" indent="0">
              <a:buNone/>
            </a:pPr>
            <a:r>
              <a:rPr lang="en-IN" sz="2400" b="1" dirty="0">
                <a:latin typeface="Times New Roman" panose="02020603050405020304" pitchFamily="18" charset="0"/>
                <a:cs typeface="Times New Roman" panose="02020603050405020304" pitchFamily="18" charset="0"/>
              </a:rPr>
              <a:t> [1] FALSE  TRUE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FALSE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TRUE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TRUE</a:t>
            </a:r>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&gt; data1&lt;5</a:t>
            </a:r>
          </a:p>
          <a:p>
            <a:pPr marL="0" indent="0">
              <a:buNone/>
            </a:pPr>
            <a:r>
              <a:rPr lang="en-IN" sz="2400" b="1" dirty="0">
                <a:latin typeface="Times New Roman" panose="02020603050405020304" pitchFamily="18" charset="0"/>
                <a:cs typeface="Times New Roman" panose="02020603050405020304" pitchFamily="18" charset="0"/>
              </a:rPr>
              <a:t> [1]  TRUE FALSE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TRUE  </a:t>
            </a:r>
            <a:r>
              <a:rPr lang="en-IN" sz="2400" b="1" dirty="0" err="1">
                <a:latin typeface="Times New Roman" panose="02020603050405020304" pitchFamily="18" charset="0"/>
                <a:cs typeface="Times New Roman" panose="02020603050405020304" pitchFamily="18" charset="0"/>
              </a:rPr>
              <a:t>TRUE</a:t>
            </a:r>
            <a:r>
              <a:rPr lang="en-IN" sz="2400" b="1" dirty="0">
                <a:latin typeface="Times New Roman" panose="02020603050405020304" pitchFamily="18" charset="0"/>
                <a:cs typeface="Times New Roman" panose="02020603050405020304" pitchFamily="18" charset="0"/>
              </a:rPr>
              <a:t> FALSE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&gt; data1&gt;2 &amp; data1&lt;5</a:t>
            </a:r>
          </a:p>
          <a:p>
            <a:pPr marL="0" indent="0">
              <a:buNone/>
            </a:pPr>
            <a:r>
              <a:rPr lang="en-IN" sz="2400" b="1" dirty="0" smtClean="0">
                <a:latin typeface="Times New Roman" panose="02020603050405020304" pitchFamily="18" charset="0"/>
                <a:cs typeface="Times New Roman" panose="02020603050405020304" pitchFamily="18" charset="0"/>
              </a:rPr>
              <a:t>[</a:t>
            </a:r>
            <a:r>
              <a:rPr lang="en-IN" sz="2400" b="1" dirty="0">
                <a:latin typeface="Times New Roman" panose="02020603050405020304" pitchFamily="18" charset="0"/>
                <a:cs typeface="Times New Roman" panose="02020603050405020304" pitchFamily="18" charset="0"/>
              </a:rPr>
              <a:t>1]  TRUE FALSE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TRUE FALSE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FALSE</a:t>
            </a:r>
            <a:endParaRPr lang="en-IN" sz="24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89</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937879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9</a:t>
            </a:fld>
            <a:endParaRPr/>
          </a:p>
        </p:txBody>
      </p:sp>
      <p:sp>
        <p:nvSpPr>
          <p:cNvPr id="143" name="Google Shape;143;p6"/>
          <p:cNvSpPr txBox="1"/>
          <p:nvPr/>
        </p:nvSpPr>
        <p:spPr>
          <a:xfrm>
            <a:off x="457200" y="6308725"/>
            <a:ext cx="8507412" cy="460375"/>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4" name="Google Shape;144;p6" descr="Lovely Professional University - Wikipedia"/>
          <p:cNvPicPr preferRelativeResize="0"/>
          <p:nvPr/>
        </p:nvPicPr>
        <p:blipFill rotWithShape="1">
          <a:blip r:embed="rId3">
            <a:alphaModFix/>
          </a:blip>
          <a:srcRect/>
          <a:stretch/>
        </p:blipFill>
        <p:spPr>
          <a:xfrm>
            <a:off x="8334375" y="188912"/>
            <a:ext cx="704850" cy="701675"/>
          </a:xfrm>
          <a:prstGeom prst="rect">
            <a:avLst/>
          </a:prstGeom>
          <a:noFill/>
          <a:ln>
            <a:noFill/>
          </a:ln>
        </p:spPr>
      </p:pic>
      <p:sp>
        <p:nvSpPr>
          <p:cNvPr id="10" name="Rectangle 2">
            <a:extLst>
              <a:ext uri="{FF2B5EF4-FFF2-40B4-BE49-F238E27FC236}">
                <a16:creationId xmlns:a16="http://schemas.microsoft.com/office/drawing/2014/main" id="{9E122405-1855-42C1-B1D6-10F569550A85}"/>
              </a:ext>
            </a:extLst>
          </p:cNvPr>
          <p:cNvSpPr>
            <a:spLocks noChangeArrowheads="1"/>
          </p:cNvSpPr>
          <p:nvPr/>
        </p:nvSpPr>
        <p:spPr bwMode="auto">
          <a:xfrm>
            <a:off x="1952625" y="311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2C5BF68-78C7-40E3-B2DD-E1BF78E1BBEE}"/>
              </a:ext>
            </a:extLst>
          </p:cNvPr>
          <p:cNvPicPr>
            <a:picLocks noChangeAspect="1"/>
          </p:cNvPicPr>
          <p:nvPr/>
        </p:nvPicPr>
        <p:blipFill>
          <a:blip r:embed="rId4"/>
          <a:stretch>
            <a:fillRect/>
          </a:stretch>
        </p:blipFill>
        <p:spPr>
          <a:xfrm>
            <a:off x="225380" y="916542"/>
            <a:ext cx="8204705" cy="5024916"/>
          </a:xfrm>
          <a:prstGeom prst="rect">
            <a:avLst/>
          </a:prstGeom>
        </p:spPr>
      </p:pic>
    </p:spTree>
    <p:extLst>
      <p:ext uri="{BB962C8B-B14F-4D97-AF65-F5344CB8AC3E}">
        <p14:creationId xmlns:p14="http://schemas.microsoft.com/office/powerpoint/2010/main" val="2199071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207" y="624110"/>
            <a:ext cx="7438194" cy="754314"/>
          </a:xfrm>
        </p:spPr>
        <p:txBody>
          <a:bodyPr>
            <a:normAutofit/>
          </a:bodyPr>
          <a:lstStyle/>
          <a:p>
            <a:pPr algn="ct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7421" y="982639"/>
            <a:ext cx="8966579" cy="4928584"/>
          </a:xfrm>
        </p:spPr>
        <p:txBody>
          <a:bodyPr>
            <a:noAutofit/>
          </a:bodyPr>
          <a:lstStyle/>
          <a:p>
            <a:pPr marL="0" indent="0">
              <a:buNone/>
            </a:pPr>
            <a:r>
              <a:rPr lang="en-US" sz="3200" dirty="0" smtClean="0">
                <a:latin typeface="Times New Roman" panose="02020603050405020304" pitchFamily="18" charset="0"/>
                <a:cs typeface="Times New Roman" panose="02020603050405020304" pitchFamily="18" charset="0"/>
              </a:rPr>
              <a:t>Create a subset of texts after removing the word “one” using subset() function</a:t>
            </a:r>
          </a:p>
          <a:p>
            <a:pPr marL="0" indent="0">
              <a:buNone/>
            </a:pPr>
            <a:r>
              <a:rPr lang="en-US" sz="2800" dirty="0" smtClean="0">
                <a:latin typeface="Times New Roman" panose="02020603050405020304" pitchFamily="18" charset="0"/>
                <a:cs typeface="Times New Roman" panose="02020603050405020304" pitchFamily="18" charset="0"/>
              </a:rPr>
              <a:t>Example:</a:t>
            </a:r>
          </a:p>
          <a:p>
            <a:pPr marL="0" indent="0">
              <a:spcBef>
                <a:spcPts val="0"/>
              </a:spcBef>
              <a:buNone/>
            </a:pPr>
            <a:r>
              <a:rPr lang="en-IN" sz="2800" dirty="0">
                <a:latin typeface="Times New Roman" panose="02020603050405020304" pitchFamily="18" charset="0"/>
                <a:cs typeface="Times New Roman" panose="02020603050405020304" pitchFamily="18" charset="0"/>
              </a:rPr>
              <a:t>&gt; t=c("</a:t>
            </a:r>
            <a:r>
              <a:rPr lang="en-IN" sz="2800" dirty="0" err="1">
                <a:latin typeface="Times New Roman" panose="02020603050405020304" pitchFamily="18" charset="0"/>
                <a:cs typeface="Times New Roman" panose="02020603050405020304" pitchFamily="18" charset="0"/>
              </a:rPr>
              <a:t>one","one","two","three","four","two</a:t>
            </a:r>
            <a:r>
              <a:rPr lang="en-IN" sz="2800" dirty="0">
                <a:latin typeface="Times New Roman" panose="02020603050405020304" pitchFamily="18" charset="0"/>
                <a:cs typeface="Times New Roman" panose="02020603050405020304" pitchFamily="18" charset="0"/>
              </a:rPr>
              <a:t>")</a:t>
            </a:r>
          </a:p>
          <a:p>
            <a:pPr marL="0" indent="0">
              <a:spcBef>
                <a:spcPts val="0"/>
              </a:spcBef>
              <a:buNone/>
            </a:pPr>
            <a:r>
              <a:rPr lang="en-IN" sz="2800" dirty="0">
                <a:latin typeface="Times New Roman" panose="02020603050405020304" pitchFamily="18" charset="0"/>
                <a:cs typeface="Times New Roman" panose="02020603050405020304" pitchFamily="18" charset="0"/>
              </a:rPr>
              <a:t>&gt; t</a:t>
            </a:r>
          </a:p>
          <a:p>
            <a:pPr marL="0" indent="0">
              <a:spcBef>
                <a:spcPts val="0"/>
              </a:spcBef>
              <a:buNone/>
            </a:pPr>
            <a:r>
              <a:rPr lang="en-IN" sz="2800" dirty="0">
                <a:latin typeface="Times New Roman" panose="02020603050405020304" pitchFamily="18" charset="0"/>
                <a:cs typeface="Times New Roman" panose="02020603050405020304" pitchFamily="18" charset="0"/>
              </a:rPr>
              <a:t>[1] "one"   "one"   "two"   "three" "four"  "two"  </a:t>
            </a:r>
          </a:p>
          <a:p>
            <a:pPr marL="0" indent="0">
              <a:spcBef>
                <a:spcPts val="0"/>
              </a:spcBef>
              <a:buNone/>
            </a:pPr>
            <a:endParaRPr lang="en-IN" sz="2800" dirty="0" smtClean="0">
              <a:latin typeface="Times New Roman" panose="02020603050405020304" pitchFamily="18" charset="0"/>
              <a:cs typeface="Times New Roman" panose="02020603050405020304" pitchFamily="18" charset="0"/>
            </a:endParaRPr>
          </a:p>
          <a:p>
            <a:pPr marL="0" indent="0">
              <a:spcBef>
                <a:spcPts val="0"/>
              </a:spcBef>
              <a:buNone/>
            </a:pPr>
            <a:r>
              <a:rPr lang="en-IN" sz="2800" dirty="0" smtClean="0">
                <a:latin typeface="Times New Roman" panose="02020603050405020304" pitchFamily="18" charset="0"/>
                <a:cs typeface="Times New Roman" panose="02020603050405020304" pitchFamily="18" charset="0"/>
              </a:rPr>
              <a:t>&gt; </a:t>
            </a:r>
            <a:r>
              <a:rPr lang="en-IN" sz="2800" dirty="0">
                <a:latin typeface="Times New Roman" panose="02020603050405020304" pitchFamily="18" charset="0"/>
                <a:cs typeface="Times New Roman" panose="02020603050405020304" pitchFamily="18" charset="0"/>
              </a:rPr>
              <a:t>subset(</a:t>
            </a:r>
            <a:r>
              <a:rPr lang="en-IN" sz="2800" dirty="0" err="1">
                <a:latin typeface="Times New Roman" panose="02020603050405020304" pitchFamily="18" charset="0"/>
                <a:cs typeface="Times New Roman" panose="02020603050405020304" pitchFamily="18" charset="0"/>
              </a:rPr>
              <a:t>t,t</a:t>
            </a:r>
            <a:r>
              <a:rPr lang="en-IN" sz="2800" dirty="0">
                <a:latin typeface="Times New Roman" panose="02020603050405020304" pitchFamily="18" charset="0"/>
                <a:cs typeface="Times New Roman" panose="02020603050405020304" pitchFamily="18" charset="0"/>
              </a:rPr>
              <a:t>!="one")</a:t>
            </a:r>
          </a:p>
          <a:p>
            <a:pPr marL="0" indent="0">
              <a:spcBef>
                <a:spcPts val="0"/>
              </a:spcBef>
              <a:buNone/>
            </a:pPr>
            <a:r>
              <a:rPr lang="en-IN" sz="2800" dirty="0">
                <a:latin typeface="Times New Roman" panose="02020603050405020304" pitchFamily="18" charset="0"/>
                <a:cs typeface="Times New Roman" panose="02020603050405020304" pitchFamily="18" charset="0"/>
              </a:rPr>
              <a:t>[1] "two"   "three" "four"  "two" </a:t>
            </a:r>
            <a:endParaRPr lang="en-IN" sz="2800" dirty="0" smtClean="0">
              <a:latin typeface="Times New Roman" panose="02020603050405020304" pitchFamily="18" charset="0"/>
              <a:cs typeface="Times New Roman" panose="02020603050405020304" pitchFamily="18" charset="0"/>
            </a:endParaRPr>
          </a:p>
          <a:p>
            <a:pPr marL="0" indent="0" algn="ctr">
              <a:spcBef>
                <a:spcPts val="0"/>
              </a:spcBef>
              <a:buNone/>
            </a:pPr>
            <a:r>
              <a:rPr lang="en-US" sz="2800" dirty="0" smtClean="0">
                <a:latin typeface="Times New Roman" panose="02020603050405020304" pitchFamily="18" charset="0"/>
                <a:cs typeface="Times New Roman" panose="02020603050405020304" pitchFamily="18" charset="0"/>
              </a:rPr>
              <a:t>Or</a:t>
            </a:r>
          </a:p>
          <a:p>
            <a:pPr marL="0" indent="0">
              <a:spcBef>
                <a:spcPts val="0"/>
              </a:spcBef>
              <a:buNone/>
            </a:pPr>
            <a:r>
              <a:rPr lang="en-IN" sz="2800" dirty="0">
                <a:latin typeface="Times New Roman" panose="02020603050405020304" pitchFamily="18" charset="0"/>
                <a:cs typeface="Times New Roman" panose="02020603050405020304" pitchFamily="18" charset="0"/>
              </a:rPr>
              <a:t>&gt; t[t!="one"]</a:t>
            </a:r>
          </a:p>
          <a:p>
            <a:pPr marL="0" indent="0">
              <a:spcBef>
                <a:spcPts val="0"/>
              </a:spcBef>
              <a:buNone/>
            </a:pPr>
            <a:r>
              <a:rPr lang="en-IN" sz="2800" dirty="0">
                <a:latin typeface="Times New Roman" panose="02020603050405020304" pitchFamily="18" charset="0"/>
                <a:cs typeface="Times New Roman" panose="02020603050405020304" pitchFamily="18" charset="0"/>
              </a:rPr>
              <a:t>[1] "two"   "three" "four"  "two"</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90</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5282406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627" y="624110"/>
            <a:ext cx="7783773" cy="631484"/>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Assigning values using vectors</a:t>
            </a:r>
            <a:r>
              <a:rPr lang="en-US" dirty="0" smtClean="0"/>
              <a:t/>
            </a:r>
            <a:br>
              <a:rPr lang="en-US" dirty="0" smtClean="0"/>
            </a:br>
            <a:endParaRPr lang="en-IN" dirty="0"/>
          </a:p>
        </p:txBody>
      </p:sp>
      <p:sp>
        <p:nvSpPr>
          <p:cNvPr id="3" name="Content Placeholder 2"/>
          <p:cNvSpPr>
            <a:spLocks noGrp="1"/>
          </p:cNvSpPr>
          <p:nvPr>
            <p:ph idx="1"/>
          </p:nvPr>
        </p:nvSpPr>
        <p:spPr>
          <a:xfrm>
            <a:off x="409433" y="1316581"/>
            <a:ext cx="8488907" cy="5288935"/>
          </a:xfrm>
        </p:spPr>
        <p:txBody>
          <a:bodyPr>
            <a:normAutofit fontScale="85000" lnSpcReduction="20000"/>
          </a:bodyPr>
          <a:lstStyle/>
          <a:p>
            <a:pPr marL="0" indent="0">
              <a:buNone/>
            </a:pPr>
            <a:r>
              <a:rPr lang="it-IT" sz="3200" dirty="0" smtClean="0">
                <a:latin typeface="Times New Roman" panose="02020603050405020304" pitchFamily="18" charset="0"/>
                <a:cs typeface="Times New Roman" panose="02020603050405020304" pitchFamily="18" charset="0"/>
              </a:rPr>
              <a:t>An important difference between the subset() function and the square brackets is that by using square brackets you can assign the values to elements , however you can not do that by using the subset() function</a:t>
            </a:r>
          </a:p>
          <a:p>
            <a:pPr marL="0" indent="0">
              <a:buNone/>
            </a:pPr>
            <a:r>
              <a:rPr lang="it-IT" sz="3200" b="1" dirty="0" smtClean="0">
                <a:latin typeface="Times New Roman" panose="02020603050405020304" pitchFamily="18" charset="0"/>
                <a:cs typeface="Times New Roman" panose="02020603050405020304" pitchFamily="18" charset="0"/>
              </a:rPr>
              <a:t>Example:</a:t>
            </a:r>
            <a:endParaRPr lang="it-IT" sz="3200" b="1" dirty="0">
              <a:latin typeface="Times New Roman" panose="02020603050405020304" pitchFamily="18" charset="0"/>
              <a:cs typeface="Times New Roman" panose="02020603050405020304" pitchFamily="18" charset="0"/>
            </a:endParaRPr>
          </a:p>
          <a:p>
            <a:pPr marL="0" indent="0">
              <a:buNone/>
            </a:pPr>
            <a:r>
              <a:rPr lang="it-IT" sz="3200" dirty="0" smtClean="0">
                <a:latin typeface="Times New Roman" panose="02020603050405020304" pitchFamily="18" charset="0"/>
                <a:cs typeface="Times New Roman" panose="02020603050405020304" pitchFamily="18" charset="0"/>
              </a:rPr>
              <a:t>data1=c(3,5,7,5,3,2,6,8,5,6,9</a:t>
            </a:r>
            <a:r>
              <a:rPr lang="it-IT" sz="3200" dirty="0">
                <a:latin typeface="Times New Roman" panose="02020603050405020304" pitchFamily="18" charset="0"/>
                <a:cs typeface="Times New Roman" panose="02020603050405020304" pitchFamily="18" charset="0"/>
              </a:rPr>
              <a:t>)</a:t>
            </a:r>
          </a:p>
          <a:p>
            <a:pPr marL="0" indent="0">
              <a:buNone/>
            </a:pPr>
            <a:r>
              <a:rPr lang="it-IT" sz="3200" dirty="0">
                <a:latin typeface="Times New Roman" panose="02020603050405020304" pitchFamily="18" charset="0"/>
                <a:cs typeface="Times New Roman" panose="02020603050405020304" pitchFamily="18" charset="0"/>
              </a:rPr>
              <a:t>&gt; data1</a:t>
            </a:r>
          </a:p>
          <a:p>
            <a:pPr marL="0" indent="0">
              <a:buNone/>
            </a:pPr>
            <a:r>
              <a:rPr lang="it-IT" sz="3200" dirty="0">
                <a:latin typeface="Times New Roman" panose="02020603050405020304" pitchFamily="18" charset="0"/>
                <a:cs typeface="Times New Roman" panose="02020603050405020304" pitchFamily="18" charset="0"/>
              </a:rPr>
              <a:t> [1] 3 5 7 5 3 2 6 8 5 6 9</a:t>
            </a:r>
          </a:p>
          <a:p>
            <a:pPr marL="0" indent="0">
              <a:buNone/>
            </a:pPr>
            <a:r>
              <a:rPr lang="it-IT" sz="3200" dirty="0">
                <a:latin typeface="Times New Roman" panose="02020603050405020304" pitchFamily="18" charset="0"/>
                <a:cs typeface="Times New Roman" panose="02020603050405020304" pitchFamily="18" charset="0"/>
              </a:rPr>
              <a:t>data1[data1&lt;3]=</a:t>
            </a:r>
            <a:r>
              <a:rPr lang="it-IT" sz="3200" dirty="0" smtClean="0">
                <a:latin typeface="Times New Roman" panose="02020603050405020304" pitchFamily="18" charset="0"/>
                <a:cs typeface="Times New Roman" panose="02020603050405020304" pitchFamily="18" charset="0"/>
              </a:rPr>
              <a:t>7  # to replace the number less than 3 with 							new number 7</a:t>
            </a:r>
            <a:endParaRPr lang="it-IT" sz="3200" dirty="0">
              <a:latin typeface="Times New Roman" panose="02020603050405020304" pitchFamily="18" charset="0"/>
              <a:cs typeface="Times New Roman" panose="02020603050405020304" pitchFamily="18" charset="0"/>
            </a:endParaRPr>
          </a:p>
          <a:p>
            <a:pPr marL="0" indent="0">
              <a:buNone/>
            </a:pPr>
            <a:r>
              <a:rPr lang="it-IT" sz="3200" dirty="0">
                <a:latin typeface="Times New Roman" panose="02020603050405020304" pitchFamily="18" charset="0"/>
                <a:cs typeface="Times New Roman" panose="02020603050405020304" pitchFamily="18" charset="0"/>
              </a:rPr>
              <a:t>&gt; data1</a:t>
            </a:r>
          </a:p>
          <a:p>
            <a:pPr marL="0" indent="0">
              <a:buNone/>
            </a:pPr>
            <a:r>
              <a:rPr lang="it-IT" sz="3200" dirty="0">
                <a:latin typeface="Times New Roman" panose="02020603050405020304" pitchFamily="18" charset="0"/>
                <a:cs typeface="Times New Roman" panose="02020603050405020304" pitchFamily="18" charset="0"/>
              </a:rPr>
              <a:t> [1] 3 5 7 5 3 7 6 8 5 6 9</a:t>
            </a:r>
          </a:p>
          <a:p>
            <a:pPr marL="0" indent="0">
              <a:buNone/>
            </a:pP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91</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7256933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7421" y="1152908"/>
            <a:ext cx="8966579" cy="4758314"/>
          </a:xfrm>
        </p:spPr>
        <p:txBody>
          <a:bodyPr>
            <a:normAutofit/>
          </a:bodyPr>
          <a:lstStyle/>
          <a:p>
            <a:pPr marL="0" indent="0">
              <a:buNone/>
            </a:pPr>
            <a:endParaRPr lang="en-IN" sz="3200" dirty="0" smtClean="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smtClean="0">
              <a:latin typeface="Times New Roman" panose="02020603050405020304" pitchFamily="18" charset="0"/>
              <a:cs typeface="Times New Roman" panose="02020603050405020304" pitchFamily="18" charset="0"/>
            </a:endParaRPr>
          </a:p>
          <a:p>
            <a:pPr marL="0" indent="0">
              <a:buNone/>
            </a:pPr>
            <a:r>
              <a:rPr lang="en-IN" sz="3200" dirty="0" smtClean="0">
                <a:latin typeface="Times New Roman" panose="02020603050405020304" pitchFamily="18" charset="0"/>
                <a:cs typeface="Times New Roman" panose="02020603050405020304" pitchFamily="18" charset="0"/>
              </a:rPr>
              <a:t>&gt; </a:t>
            </a:r>
            <a:r>
              <a:rPr lang="en-IN" sz="3200" dirty="0">
                <a:latin typeface="Times New Roman" panose="02020603050405020304" pitchFamily="18" charset="0"/>
                <a:cs typeface="Times New Roman" panose="02020603050405020304" pitchFamily="18" charset="0"/>
              </a:rPr>
              <a:t>subset(data1,data1&lt;3)=7</a:t>
            </a:r>
          </a:p>
          <a:p>
            <a:pPr marL="0" indent="0">
              <a:buNone/>
            </a:pPr>
            <a:r>
              <a:rPr lang="en-IN" sz="3200" dirty="0">
                <a:latin typeface="Times New Roman" panose="02020603050405020304" pitchFamily="18" charset="0"/>
                <a:cs typeface="Times New Roman" panose="02020603050405020304" pitchFamily="18" charset="0"/>
              </a:rPr>
              <a:t>Error in subset(data1, data1 &lt; 3) = 7 : </a:t>
            </a:r>
            <a:r>
              <a:rPr lang="en-IN" sz="3200" dirty="0" smtClean="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could not find function "subset&lt;-"</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92</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6204419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204716" y="1152909"/>
            <a:ext cx="8939283" cy="4758314"/>
          </a:xfrm>
        </p:spPr>
        <p:txBody>
          <a:bodyPr>
            <a:noAutofit/>
          </a:bodyPr>
          <a:lstStyle/>
          <a:p>
            <a:pPr marL="0" indent="0">
              <a:buNone/>
            </a:pPr>
            <a:r>
              <a:rPr lang="en-US" sz="2800" dirty="0" smtClean="0">
                <a:latin typeface="Times New Roman" panose="02020603050405020304" pitchFamily="18" charset="0"/>
                <a:cs typeface="Times New Roman" panose="02020603050405020304" pitchFamily="18" charset="0"/>
              </a:rPr>
              <a:t>The following operators help you to form subsets of data in R</a:t>
            </a:r>
            <a:endParaRPr lang="en-IN" sz="2800" dirty="0">
              <a:latin typeface="Times New Roman" panose="02020603050405020304" pitchFamily="18" charset="0"/>
              <a:cs typeface="Times New Roman" panose="02020603050405020304" pitchFamily="18" charset="0"/>
            </a:endParaRPr>
          </a:p>
          <a:p>
            <a:pPr marL="0" indent="0" algn="just">
              <a:buNone/>
            </a:pPr>
            <a:r>
              <a:rPr lang="en-US" sz="2800" dirty="0" smtClean="0">
                <a:solidFill>
                  <a:srgbClr val="C00000"/>
                </a:solidFill>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-the dollar operator is used to select a single element of data . When this operator is used with a data frame, the result is always a vector</a:t>
            </a:r>
          </a:p>
          <a:p>
            <a:pPr marL="0" indent="0" algn="just">
              <a:buNone/>
            </a:pPr>
            <a:r>
              <a:rPr lang="en-US" sz="2800" dirty="0" smtClean="0">
                <a:solidFill>
                  <a:srgbClr val="C00000"/>
                </a:solidFill>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 The double square brackets operator is used to return a single element. It provides the flexibility of referring the elements by their position rather than by name. Generally, it is used to represent the data stored in data frames and lists</a:t>
            </a:r>
          </a:p>
          <a:p>
            <a:pPr marL="0" indent="0" algn="just">
              <a:buNone/>
            </a:pPr>
            <a:r>
              <a:rPr lang="en-US" sz="2800" dirty="0" smtClean="0">
                <a:solidFill>
                  <a:srgbClr val="C00000"/>
                </a:solidFill>
                <a:latin typeface="Times New Roman" panose="02020603050405020304" pitchFamily="18" charset="0"/>
                <a:cs typeface="Times New Roman" panose="02020603050405020304" pitchFamily="18" charset="0"/>
              </a:rPr>
              <a:t>[ ] </a:t>
            </a:r>
            <a:r>
              <a:rPr lang="en-US" sz="2800" dirty="0" smtClean="0">
                <a:latin typeface="Times New Roman" panose="02020603050405020304" pitchFamily="18" charset="0"/>
                <a:cs typeface="Times New Roman" panose="02020603050405020304" pitchFamily="18" charset="0"/>
              </a:rPr>
              <a:t>-the single square brackets operator is used to extract multiple elements of data </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6123786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Data Frames</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94</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idx="1"/>
          </p:nvPr>
        </p:nvSpPr>
        <p:spPr bwMode="auto">
          <a:xfrm>
            <a:off x="181854" y="1506676"/>
            <a:ext cx="8962146"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Data Frames are data displayed in a format as a table.</a:t>
            </a:r>
            <a:endPar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Data Frames can have different types of data inside it.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While the first column can be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character</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the second and third can be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numeric</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or </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logical</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However, each column should have the same type of data.</a:t>
            </a:r>
            <a:endPar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Use the </a:t>
            </a:r>
            <a:r>
              <a:rPr kumimoji="0" lang="en-US" altLang="en-US" sz="3200" b="0" i="0" u="none" strike="noStrike" cap="none" normalizeH="0" baseline="0" dirty="0" err="1" smtClean="0">
                <a:ln>
                  <a:noFill/>
                </a:ln>
                <a:solidFill>
                  <a:srgbClr val="DC143C"/>
                </a:solidFill>
                <a:effectLst/>
                <a:latin typeface="Times New Roman" panose="02020603050405020304" pitchFamily="18" charset="0"/>
                <a:cs typeface="Times New Roman" panose="02020603050405020304" pitchFamily="18" charset="0"/>
              </a:rPr>
              <a:t>data.frame</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function to create a data frame: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000000"/>
              </a:solidFill>
              <a:latin typeface="Times New Roman" panose="02020603050405020304" pitchFamily="18" charset="0"/>
              <a:cs typeface="Times New Roman" panose="02020603050405020304" pitchFamily="18" charset="0"/>
            </a:endParaRPr>
          </a:p>
          <a:p>
            <a:pPr marL="0" lvl="0" indent="0" defTabSz="914400">
              <a:buClrTx/>
              <a:buNone/>
            </a:pPr>
            <a:r>
              <a:rPr lang="en-IN" sz="3200" dirty="0"/>
              <a:t/>
            </a:r>
            <a:br>
              <a:rPr lang="en-IN" sz="3200" dirty="0"/>
            </a:br>
            <a:endPar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35563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36478" y="787783"/>
            <a:ext cx="9007521" cy="5123439"/>
          </a:xfrm>
        </p:spPr>
        <p:txBody>
          <a:bodyPr>
            <a:noAutofit/>
          </a:bodyPr>
          <a:lstStyle/>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data_frame</a:t>
            </a:r>
            <a:r>
              <a:rPr lang="en-IN" sz="3200" dirty="0">
                <a:latin typeface="Times New Roman" panose="02020603050405020304" pitchFamily="18" charset="0"/>
                <a:cs typeface="Times New Roman" panose="02020603050405020304" pitchFamily="18" charset="0"/>
              </a:rPr>
              <a:t>=</a:t>
            </a:r>
            <a:r>
              <a:rPr lang="en-IN" sz="3200" dirty="0" err="1">
                <a:latin typeface="Times New Roman" panose="02020603050405020304" pitchFamily="18" charset="0"/>
                <a:cs typeface="Times New Roman" panose="02020603050405020304" pitchFamily="18" charset="0"/>
              </a:rPr>
              <a:t>data.frame</a:t>
            </a:r>
            <a:r>
              <a:rPr lang="en-IN" sz="3200" dirty="0">
                <a:latin typeface="Times New Roman" panose="02020603050405020304" pitchFamily="18" charset="0"/>
                <a:cs typeface="Times New Roman" panose="02020603050405020304" pitchFamily="18" charset="0"/>
              </a:rPr>
              <a:t>(Training = c("Strength", "Stamina", "Other"),</a:t>
            </a:r>
          </a:p>
          <a:p>
            <a:pPr marL="0" indent="0">
              <a:buNone/>
            </a:pPr>
            <a:r>
              <a:rPr lang="en-IN" sz="3200" dirty="0">
                <a:latin typeface="Times New Roman" panose="02020603050405020304" pitchFamily="18" charset="0"/>
                <a:cs typeface="Times New Roman" panose="02020603050405020304" pitchFamily="18" charset="0"/>
              </a:rPr>
              <a:t>+ Pulse = c(100, 150, 120),</a:t>
            </a:r>
          </a:p>
          <a:p>
            <a:pPr marL="0" indent="0">
              <a:buNone/>
            </a:pPr>
            <a:r>
              <a:rPr lang="en-IN" sz="3200" dirty="0">
                <a:latin typeface="Times New Roman" panose="02020603050405020304" pitchFamily="18" charset="0"/>
                <a:cs typeface="Times New Roman" panose="02020603050405020304" pitchFamily="18" charset="0"/>
              </a:rPr>
              <a:t>+ Duration = c(60, 30, 45)</a:t>
            </a:r>
          </a:p>
          <a:p>
            <a:pPr marL="0" indent="0">
              <a:buNone/>
            </a:pPr>
            <a:r>
              <a:rPr lang="en-IN" sz="3200" dirty="0">
                <a:latin typeface="Times New Roman" panose="02020603050405020304" pitchFamily="18" charset="0"/>
                <a:cs typeface="Times New Roman" panose="02020603050405020304" pitchFamily="18" charset="0"/>
              </a:rPr>
              <a:t>+ )</a:t>
            </a:r>
          </a:p>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data_frame</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smtClean="0">
                <a:latin typeface="Times New Roman" panose="02020603050405020304" pitchFamily="18" charset="0"/>
                <a:cs typeface="Times New Roman" panose="02020603050405020304" pitchFamily="18" charset="0"/>
              </a:rPr>
              <a:t>Training </a:t>
            </a:r>
            <a:r>
              <a:rPr lang="en-IN" sz="3200" dirty="0">
                <a:latin typeface="Times New Roman" panose="02020603050405020304" pitchFamily="18" charset="0"/>
                <a:cs typeface="Times New Roman" panose="02020603050405020304" pitchFamily="18" charset="0"/>
              </a:rPr>
              <a:t>Pulse Duration</a:t>
            </a:r>
          </a:p>
          <a:p>
            <a:pPr marL="0" indent="0">
              <a:buNone/>
            </a:pPr>
            <a:r>
              <a:rPr lang="en-IN" sz="3200" dirty="0">
                <a:latin typeface="Times New Roman" panose="02020603050405020304" pitchFamily="18" charset="0"/>
                <a:cs typeface="Times New Roman" panose="02020603050405020304" pitchFamily="18" charset="0"/>
              </a:rPr>
              <a:t>1 Strength   100       60</a:t>
            </a:r>
          </a:p>
          <a:p>
            <a:pPr marL="0" indent="0">
              <a:buNone/>
            </a:pPr>
            <a:r>
              <a:rPr lang="en-IN" sz="3200" dirty="0">
                <a:latin typeface="Times New Roman" panose="02020603050405020304" pitchFamily="18" charset="0"/>
                <a:cs typeface="Times New Roman" panose="02020603050405020304" pitchFamily="18" charset="0"/>
              </a:rPr>
              <a:t>2  Stamina   150       30</a:t>
            </a:r>
          </a:p>
          <a:p>
            <a:pPr marL="0" indent="0">
              <a:buNone/>
            </a:pPr>
            <a:r>
              <a:rPr lang="en-IN" sz="3200" dirty="0">
                <a:latin typeface="Times New Roman" panose="02020603050405020304" pitchFamily="18" charset="0"/>
                <a:cs typeface="Times New Roman" panose="02020603050405020304" pitchFamily="18" charset="0"/>
              </a:rPr>
              <a:t>3    Other   120       </a:t>
            </a:r>
            <a:r>
              <a:rPr lang="en-IN" sz="3200" dirty="0" smtClean="0">
                <a:latin typeface="Times New Roman" panose="02020603050405020304" pitchFamily="18" charset="0"/>
                <a:cs typeface="Times New Roman" panose="02020603050405020304" pitchFamily="18" charset="0"/>
              </a:rPr>
              <a:t>45</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95</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1813784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90193" y="787783"/>
            <a:ext cx="8023172" cy="5479904"/>
          </a:xfrm>
        </p:spPr>
        <p:txBody>
          <a:bodyPr>
            <a:noAutofit/>
          </a:bodyPr>
          <a:lstStyle/>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Data_Frame</a:t>
            </a:r>
            <a:r>
              <a:rPr lang="en-IN" sz="3200" dirty="0">
                <a:latin typeface="Times New Roman" panose="02020603050405020304" pitchFamily="18" charset="0"/>
                <a:cs typeface="Times New Roman" panose="02020603050405020304" pitchFamily="18" charset="0"/>
              </a:rPr>
              <a:t>[1]</a:t>
            </a:r>
          </a:p>
          <a:p>
            <a:pPr marL="0" indent="0">
              <a:buNone/>
            </a:pPr>
            <a:r>
              <a:rPr lang="en-IN" sz="3200" dirty="0">
                <a:latin typeface="Times New Roman" panose="02020603050405020304" pitchFamily="18" charset="0"/>
                <a:cs typeface="Times New Roman" panose="02020603050405020304" pitchFamily="18" charset="0"/>
              </a:rPr>
              <a:t>  Training</a:t>
            </a:r>
          </a:p>
          <a:p>
            <a:pPr marL="0" indent="0">
              <a:buNone/>
            </a:pPr>
            <a:r>
              <a:rPr lang="en-IN" sz="3200" dirty="0">
                <a:latin typeface="Times New Roman" panose="02020603050405020304" pitchFamily="18" charset="0"/>
                <a:cs typeface="Times New Roman" panose="02020603050405020304" pitchFamily="18" charset="0"/>
              </a:rPr>
              <a:t>1 Strength</a:t>
            </a:r>
          </a:p>
          <a:p>
            <a:pPr marL="0" indent="0">
              <a:buNone/>
            </a:pPr>
            <a:r>
              <a:rPr lang="en-IN" sz="3200" dirty="0">
                <a:latin typeface="Times New Roman" panose="02020603050405020304" pitchFamily="18" charset="0"/>
                <a:cs typeface="Times New Roman" panose="02020603050405020304" pitchFamily="18" charset="0"/>
              </a:rPr>
              <a:t>2  Stamina</a:t>
            </a:r>
          </a:p>
          <a:p>
            <a:pPr marL="0" indent="0">
              <a:buNone/>
            </a:pPr>
            <a:r>
              <a:rPr lang="en-IN" sz="3200" dirty="0">
                <a:latin typeface="Times New Roman" panose="02020603050405020304" pitchFamily="18" charset="0"/>
                <a:cs typeface="Times New Roman" panose="02020603050405020304" pitchFamily="18" charset="0"/>
              </a:rPr>
              <a:t>3    Other</a:t>
            </a:r>
          </a:p>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Data_Frame</a:t>
            </a:r>
            <a:r>
              <a:rPr lang="en-IN" sz="3200" dirty="0">
                <a:latin typeface="Times New Roman" panose="02020603050405020304" pitchFamily="18" charset="0"/>
                <a:cs typeface="Times New Roman" panose="02020603050405020304" pitchFamily="18" charset="0"/>
              </a:rPr>
              <a:t>[["Training"]]</a:t>
            </a:r>
          </a:p>
          <a:p>
            <a:pPr marL="0" indent="0">
              <a:buNone/>
            </a:pPr>
            <a:r>
              <a:rPr lang="en-IN" sz="3200" dirty="0">
                <a:latin typeface="Times New Roman" panose="02020603050405020304" pitchFamily="18" charset="0"/>
                <a:cs typeface="Times New Roman" panose="02020603050405020304" pitchFamily="18" charset="0"/>
              </a:rPr>
              <a:t>[1] "Strength" "Stamina"  "Other"   </a:t>
            </a:r>
          </a:p>
          <a:p>
            <a:pPr marL="0" indent="0">
              <a:buNone/>
            </a:pPr>
            <a:r>
              <a:rPr lang="en-IN" sz="3200" dirty="0">
                <a:latin typeface="Times New Roman" panose="02020603050405020304" pitchFamily="18" charset="0"/>
                <a:cs typeface="Times New Roman" panose="02020603050405020304" pitchFamily="18" charset="0"/>
              </a:rPr>
              <a:t>&gt; </a:t>
            </a:r>
          </a:p>
          <a:p>
            <a:pPr marL="0" indent="0">
              <a:buNone/>
            </a:pPr>
            <a:r>
              <a:rPr lang="en-IN" sz="3200" dirty="0">
                <a:latin typeface="Times New Roman" panose="02020603050405020304" pitchFamily="18" charset="0"/>
                <a:cs typeface="Times New Roman" panose="02020603050405020304" pitchFamily="18" charset="0"/>
              </a:rPr>
              <a:t>&gt; </a:t>
            </a:r>
            <a:r>
              <a:rPr lang="en-IN" sz="3200" dirty="0" err="1">
                <a:latin typeface="Times New Roman" panose="02020603050405020304" pitchFamily="18" charset="0"/>
                <a:cs typeface="Times New Roman" panose="02020603050405020304" pitchFamily="18" charset="0"/>
              </a:rPr>
              <a:t>Data_Frame$Training</a:t>
            </a:r>
            <a:endParaRPr lang="en-IN" sz="3200" dirty="0">
              <a:latin typeface="Times New Roman" panose="02020603050405020304" pitchFamily="18" charset="0"/>
              <a:cs typeface="Times New Roman" panose="02020603050405020304" pitchFamily="18" charset="0"/>
            </a:endParaRPr>
          </a:p>
          <a:p>
            <a:pPr marL="0" indent="0">
              <a:buNone/>
            </a:pPr>
            <a:r>
              <a:rPr lang="en-IN" sz="3200" dirty="0">
                <a:latin typeface="Times New Roman" panose="02020603050405020304" pitchFamily="18" charset="0"/>
                <a:cs typeface="Times New Roman" panose="02020603050405020304" pitchFamily="18" charset="0"/>
              </a:rPr>
              <a:t>[1] "Strength" "Stamina"  "Other"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96</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6820274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lgn="ctr"/>
            <a:r>
              <a:rPr lang="en-IN" b="1" dirty="0">
                <a:latin typeface="Times New Roman" panose="02020603050405020304" pitchFamily="18" charset="0"/>
                <a:cs typeface="Times New Roman" panose="02020603050405020304" pitchFamily="18" charset="0"/>
              </a:rPr>
              <a:t>Add a new row</a:t>
            </a:r>
          </a:p>
        </p:txBody>
      </p:sp>
      <p:sp>
        <p:nvSpPr>
          <p:cNvPr id="3" name="Content Placeholder 2"/>
          <p:cNvSpPr>
            <a:spLocks noGrp="1"/>
          </p:cNvSpPr>
          <p:nvPr>
            <p:ph idx="1"/>
          </p:nvPr>
        </p:nvSpPr>
        <p:spPr>
          <a:xfrm>
            <a:off x="511228" y="1152908"/>
            <a:ext cx="8537238" cy="5561791"/>
          </a:xfrm>
        </p:spPr>
        <p:txBody>
          <a:bodyPr>
            <a:normAutofit fontScale="77500" lnSpcReduction="20000"/>
          </a:bodyPr>
          <a:lstStyle/>
          <a:p>
            <a:pPr marL="0" indent="0" algn="ctr">
              <a:buNone/>
            </a:pPr>
            <a:r>
              <a:rPr lang="en-US" sz="3500" b="1" dirty="0" err="1">
                <a:latin typeface="Times New Roman" panose="02020603050405020304" pitchFamily="18" charset="0"/>
                <a:cs typeface="Times New Roman" panose="02020603050405020304" pitchFamily="18" charset="0"/>
              </a:rPr>
              <a:t>r</a:t>
            </a:r>
            <a:r>
              <a:rPr lang="en-US" sz="3500" b="1" dirty="0" err="1" smtClean="0">
                <a:latin typeface="Times New Roman" panose="02020603050405020304" pitchFamily="18" charset="0"/>
                <a:cs typeface="Times New Roman" panose="02020603050405020304" pitchFamily="18" charset="0"/>
              </a:rPr>
              <a:t>bind</a:t>
            </a:r>
            <a:r>
              <a:rPr lang="en-US" sz="3500" b="1" dirty="0" smtClean="0">
                <a:latin typeface="Times New Roman" panose="02020603050405020304" pitchFamily="18" charset="0"/>
                <a:cs typeface="Times New Roman" panose="02020603050405020304" pitchFamily="18" charset="0"/>
              </a:rPr>
              <a:t>() function</a:t>
            </a:r>
            <a:endParaRPr lang="en-IN" sz="3500" b="1" dirty="0" smtClean="0">
              <a:latin typeface="Times New Roman" panose="02020603050405020304" pitchFamily="18" charset="0"/>
              <a:cs typeface="Times New Roman" panose="02020603050405020304" pitchFamily="18" charset="0"/>
            </a:endParaRPr>
          </a:p>
          <a:p>
            <a:pPr marL="0" indent="0">
              <a:buNone/>
            </a:pPr>
            <a:r>
              <a:rPr lang="en-IN" sz="3500" dirty="0" smtClean="0">
                <a:latin typeface="Times New Roman" panose="02020603050405020304" pitchFamily="18" charset="0"/>
                <a:cs typeface="Times New Roman" panose="02020603050405020304" pitchFamily="18" charset="0"/>
              </a:rPr>
              <a:t>&gt; </a:t>
            </a:r>
            <a:r>
              <a:rPr lang="en-IN" sz="3500" dirty="0">
                <a:latin typeface="Times New Roman" panose="02020603050405020304" pitchFamily="18" charset="0"/>
                <a:cs typeface="Times New Roman" panose="02020603050405020304" pitchFamily="18" charset="0"/>
              </a:rPr>
              <a:t># Add a new row</a:t>
            </a:r>
          </a:p>
          <a:p>
            <a:pPr marL="0" indent="0">
              <a:buNone/>
            </a:pPr>
            <a:r>
              <a:rPr lang="en-IN" sz="3500" dirty="0" smtClean="0">
                <a:latin typeface="Times New Roman" panose="02020603050405020304" pitchFamily="18" charset="0"/>
                <a:cs typeface="Times New Roman" panose="02020603050405020304" pitchFamily="18" charset="0"/>
              </a:rPr>
              <a:t>&gt;</a:t>
            </a:r>
            <a:r>
              <a:rPr lang="en-IN" sz="3500" dirty="0" err="1" smtClean="0">
                <a:latin typeface="Times New Roman" panose="02020603050405020304" pitchFamily="18" charset="0"/>
                <a:cs typeface="Times New Roman" panose="02020603050405020304" pitchFamily="18" charset="0"/>
              </a:rPr>
              <a:t>New_row_DF</a:t>
            </a:r>
            <a:r>
              <a:rPr lang="en-IN" sz="3500" dirty="0" smtClean="0">
                <a:latin typeface="Times New Roman" panose="02020603050405020304" pitchFamily="18" charset="0"/>
                <a:cs typeface="Times New Roman" panose="02020603050405020304" pitchFamily="18" charset="0"/>
              </a:rPr>
              <a:t> </a:t>
            </a:r>
            <a:r>
              <a:rPr lang="en-IN" sz="3500" dirty="0">
                <a:latin typeface="Times New Roman" panose="02020603050405020304" pitchFamily="18" charset="0"/>
                <a:cs typeface="Times New Roman" panose="02020603050405020304" pitchFamily="18" charset="0"/>
              </a:rPr>
              <a:t>&lt;- </a:t>
            </a:r>
            <a:r>
              <a:rPr lang="en-IN" sz="3500" dirty="0" err="1">
                <a:latin typeface="Times New Roman" panose="02020603050405020304" pitchFamily="18" charset="0"/>
                <a:cs typeface="Times New Roman" panose="02020603050405020304" pitchFamily="18" charset="0"/>
              </a:rPr>
              <a:t>rbind</a:t>
            </a:r>
            <a:r>
              <a:rPr lang="en-IN" sz="3500" dirty="0">
                <a:latin typeface="Times New Roman" panose="02020603050405020304" pitchFamily="18" charset="0"/>
                <a:cs typeface="Times New Roman" panose="02020603050405020304" pitchFamily="18" charset="0"/>
              </a:rPr>
              <a:t>(</a:t>
            </a:r>
            <a:r>
              <a:rPr lang="en-IN" sz="3500" dirty="0" err="1">
                <a:latin typeface="Times New Roman" panose="02020603050405020304" pitchFamily="18" charset="0"/>
                <a:cs typeface="Times New Roman" panose="02020603050405020304" pitchFamily="18" charset="0"/>
              </a:rPr>
              <a:t>Data_Frame</a:t>
            </a:r>
            <a:r>
              <a:rPr lang="en-IN" sz="3500" dirty="0">
                <a:latin typeface="Times New Roman" panose="02020603050405020304" pitchFamily="18" charset="0"/>
                <a:cs typeface="Times New Roman" panose="02020603050405020304" pitchFamily="18" charset="0"/>
              </a:rPr>
              <a:t>, c("Strength", 110, 110</a:t>
            </a:r>
            <a:r>
              <a:rPr lang="en-IN" sz="3500" dirty="0" smtClean="0">
                <a:latin typeface="Times New Roman" panose="02020603050405020304" pitchFamily="18" charset="0"/>
                <a:cs typeface="Times New Roman" panose="02020603050405020304" pitchFamily="18" charset="0"/>
              </a:rPr>
              <a:t>))</a:t>
            </a:r>
          </a:p>
          <a:p>
            <a:pPr marL="0" indent="0">
              <a:buNone/>
            </a:pPr>
            <a:endParaRPr lang="en-IN" sz="3500" dirty="0">
              <a:latin typeface="Times New Roman" panose="02020603050405020304" pitchFamily="18" charset="0"/>
              <a:cs typeface="Times New Roman" panose="02020603050405020304" pitchFamily="18" charset="0"/>
            </a:endParaRPr>
          </a:p>
          <a:p>
            <a:pPr marL="0" indent="0">
              <a:buNone/>
            </a:pPr>
            <a:r>
              <a:rPr lang="en-IN" sz="3500" dirty="0">
                <a:latin typeface="Times New Roman" panose="02020603050405020304" pitchFamily="18" charset="0"/>
                <a:cs typeface="Times New Roman" panose="02020603050405020304" pitchFamily="18" charset="0"/>
              </a:rPr>
              <a:t>&gt; # Print the new row</a:t>
            </a:r>
          </a:p>
          <a:p>
            <a:pPr marL="0" indent="0">
              <a:buNone/>
            </a:pPr>
            <a:r>
              <a:rPr lang="en-IN" sz="3500" dirty="0">
                <a:latin typeface="Times New Roman" panose="02020603050405020304" pitchFamily="18" charset="0"/>
                <a:cs typeface="Times New Roman" panose="02020603050405020304" pitchFamily="18" charset="0"/>
              </a:rPr>
              <a:t>&gt; </a:t>
            </a:r>
            <a:r>
              <a:rPr lang="en-IN" sz="3500" dirty="0" err="1">
                <a:latin typeface="Times New Roman" panose="02020603050405020304" pitchFamily="18" charset="0"/>
                <a:cs typeface="Times New Roman" panose="02020603050405020304" pitchFamily="18" charset="0"/>
              </a:rPr>
              <a:t>New_row_DF</a:t>
            </a:r>
            <a:endParaRPr lang="en-IN" sz="3500" dirty="0">
              <a:latin typeface="Times New Roman" panose="02020603050405020304" pitchFamily="18" charset="0"/>
              <a:cs typeface="Times New Roman" panose="02020603050405020304" pitchFamily="18" charset="0"/>
            </a:endParaRPr>
          </a:p>
          <a:p>
            <a:pPr marL="0" indent="0">
              <a:buNone/>
            </a:pPr>
            <a:r>
              <a:rPr lang="en-IN" sz="3500" dirty="0">
                <a:latin typeface="Times New Roman" panose="02020603050405020304" pitchFamily="18" charset="0"/>
                <a:cs typeface="Times New Roman" panose="02020603050405020304" pitchFamily="18" charset="0"/>
              </a:rPr>
              <a:t>  </a:t>
            </a:r>
            <a:r>
              <a:rPr lang="en-IN" sz="3500" dirty="0" smtClean="0">
                <a:latin typeface="Times New Roman" panose="02020603050405020304" pitchFamily="18" charset="0"/>
                <a:cs typeface="Times New Roman" panose="02020603050405020304" pitchFamily="18" charset="0"/>
              </a:rPr>
              <a:t>Training   </a:t>
            </a:r>
            <a:r>
              <a:rPr lang="en-IN" sz="3500" dirty="0">
                <a:latin typeface="Times New Roman" panose="02020603050405020304" pitchFamily="18" charset="0"/>
                <a:cs typeface="Times New Roman" panose="02020603050405020304" pitchFamily="18" charset="0"/>
              </a:rPr>
              <a:t>Pulse </a:t>
            </a:r>
            <a:r>
              <a:rPr lang="en-IN" sz="3500" dirty="0" smtClean="0">
                <a:latin typeface="Times New Roman" panose="02020603050405020304" pitchFamily="18" charset="0"/>
                <a:cs typeface="Times New Roman" panose="02020603050405020304" pitchFamily="18" charset="0"/>
              </a:rPr>
              <a:t>   Duration</a:t>
            </a:r>
            <a:endParaRPr lang="en-IN" sz="3500" dirty="0">
              <a:latin typeface="Times New Roman" panose="02020603050405020304" pitchFamily="18" charset="0"/>
              <a:cs typeface="Times New Roman" panose="02020603050405020304" pitchFamily="18" charset="0"/>
            </a:endParaRPr>
          </a:p>
          <a:p>
            <a:pPr marL="0" indent="0">
              <a:buNone/>
            </a:pPr>
            <a:r>
              <a:rPr lang="en-IN" sz="3500" dirty="0">
                <a:latin typeface="Times New Roman" panose="02020603050405020304" pitchFamily="18" charset="0"/>
                <a:cs typeface="Times New Roman" panose="02020603050405020304" pitchFamily="18" charset="0"/>
              </a:rPr>
              <a:t>1 Strength   100       60</a:t>
            </a:r>
          </a:p>
          <a:p>
            <a:pPr marL="0" indent="0">
              <a:buNone/>
            </a:pPr>
            <a:r>
              <a:rPr lang="en-IN" sz="3500" dirty="0">
                <a:latin typeface="Times New Roman" panose="02020603050405020304" pitchFamily="18" charset="0"/>
                <a:cs typeface="Times New Roman" panose="02020603050405020304" pitchFamily="18" charset="0"/>
              </a:rPr>
              <a:t>2  Stamina   150       30</a:t>
            </a:r>
          </a:p>
          <a:p>
            <a:pPr marL="0" indent="0">
              <a:buNone/>
            </a:pPr>
            <a:r>
              <a:rPr lang="en-IN" sz="3500" dirty="0">
                <a:latin typeface="Times New Roman" panose="02020603050405020304" pitchFamily="18" charset="0"/>
                <a:cs typeface="Times New Roman" panose="02020603050405020304" pitchFamily="18" charset="0"/>
              </a:rPr>
              <a:t>3    Other   </a:t>
            </a:r>
            <a:r>
              <a:rPr lang="en-IN" sz="3500" dirty="0" smtClean="0">
                <a:latin typeface="Times New Roman" panose="02020603050405020304" pitchFamily="18" charset="0"/>
                <a:cs typeface="Times New Roman" panose="02020603050405020304" pitchFamily="18" charset="0"/>
              </a:rPr>
              <a:t>   120       </a:t>
            </a:r>
            <a:r>
              <a:rPr lang="en-IN" sz="3500" dirty="0">
                <a:latin typeface="Times New Roman" panose="02020603050405020304" pitchFamily="18" charset="0"/>
                <a:cs typeface="Times New Roman" panose="02020603050405020304" pitchFamily="18" charset="0"/>
              </a:rPr>
              <a:t>45</a:t>
            </a:r>
          </a:p>
          <a:p>
            <a:pPr marL="0" indent="0">
              <a:buNone/>
            </a:pPr>
            <a:r>
              <a:rPr lang="en-IN" sz="3500" dirty="0">
                <a:latin typeface="Times New Roman" panose="02020603050405020304" pitchFamily="18" charset="0"/>
                <a:cs typeface="Times New Roman" panose="02020603050405020304" pitchFamily="18" charset="0"/>
              </a:rPr>
              <a:t>4 Strength   </a:t>
            </a:r>
            <a:r>
              <a:rPr lang="en-IN" sz="3500" dirty="0" smtClean="0">
                <a:latin typeface="Times New Roman" panose="02020603050405020304" pitchFamily="18" charset="0"/>
                <a:cs typeface="Times New Roman" panose="02020603050405020304" pitchFamily="18" charset="0"/>
              </a:rPr>
              <a:t>  110        110</a:t>
            </a:r>
            <a:endParaRPr lang="en-IN" sz="35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97</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4843815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Add Columns</a:t>
            </a:r>
            <a:r>
              <a:rPr lang="en-IN" dirty="0"/>
              <a:t/>
            </a:r>
            <a:br>
              <a:rPr lang="en-IN" dirty="0"/>
            </a:b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98</a:t>
            </a:fld>
            <a:endParaRPr lang="en-US" sz="1400">
              <a:solidFill>
                <a:srgbClr val="000000"/>
              </a:solidFill>
              <a:latin typeface="Arial"/>
              <a:ea typeface="Arial"/>
              <a:cs typeface="Arial"/>
              <a:sym typeface="Arial"/>
            </a:endParaRPr>
          </a:p>
        </p:txBody>
      </p:sp>
      <p:sp>
        <p:nvSpPr>
          <p:cNvPr id="5" name="Rectangle 1"/>
          <p:cNvSpPr>
            <a:spLocks noGrp="1" noChangeArrowheads="1"/>
          </p:cNvSpPr>
          <p:nvPr>
            <p:ph idx="1"/>
          </p:nvPr>
        </p:nvSpPr>
        <p:spPr bwMode="auto">
          <a:xfrm>
            <a:off x="359274" y="1348800"/>
            <a:ext cx="8634602"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Use the </a:t>
            </a:r>
            <a:r>
              <a:rPr kumimoji="0" lang="en-US" altLang="en-US" sz="3200" b="0" i="0" u="none" strike="noStrike" cap="none" normalizeH="0" baseline="0" dirty="0" err="1" smtClean="0">
                <a:ln>
                  <a:noFill/>
                </a:ln>
                <a:solidFill>
                  <a:srgbClr val="DC143C"/>
                </a:solidFill>
                <a:effectLst/>
                <a:latin typeface="Times New Roman" panose="02020603050405020304" pitchFamily="18" charset="0"/>
                <a:cs typeface="Times New Roman" panose="02020603050405020304" pitchFamily="18" charset="0"/>
              </a:rPr>
              <a:t>cbind</a:t>
            </a:r>
            <a:r>
              <a:rPr kumimoji="0" lang="en-US" altLang="en-US" sz="32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function to add new columns in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Data Frame</a:t>
            </a:r>
            <a:r>
              <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&gt; </a:t>
            </a:r>
            <a:r>
              <a:rPr lang="en-IN" altLang="en-US" sz="3200" dirty="0" err="1">
                <a:latin typeface="Times New Roman" panose="02020603050405020304" pitchFamily="18" charset="0"/>
                <a:cs typeface="Times New Roman" panose="02020603050405020304" pitchFamily="18" charset="0"/>
              </a:rPr>
              <a:t>New_col_DF</a:t>
            </a:r>
            <a:r>
              <a:rPr lang="en-IN" altLang="en-US" sz="3200" dirty="0">
                <a:latin typeface="Times New Roman" panose="02020603050405020304" pitchFamily="18" charset="0"/>
                <a:cs typeface="Times New Roman" panose="02020603050405020304" pitchFamily="18" charset="0"/>
              </a:rPr>
              <a:t> &lt;- </a:t>
            </a:r>
            <a:r>
              <a:rPr lang="en-IN" altLang="en-US" sz="3200" dirty="0" err="1">
                <a:latin typeface="Times New Roman" panose="02020603050405020304" pitchFamily="18" charset="0"/>
                <a:cs typeface="Times New Roman" panose="02020603050405020304" pitchFamily="18" charset="0"/>
              </a:rPr>
              <a:t>cbind</a:t>
            </a:r>
            <a:r>
              <a:rPr lang="en-IN" altLang="en-US" sz="3200" dirty="0">
                <a:latin typeface="Times New Roman" panose="02020603050405020304" pitchFamily="18" charset="0"/>
                <a:cs typeface="Times New Roman" panose="02020603050405020304" pitchFamily="18" charset="0"/>
              </a:rPr>
              <a:t>(</a:t>
            </a:r>
            <a:r>
              <a:rPr lang="en-IN" altLang="en-US" sz="3200" dirty="0" err="1">
                <a:latin typeface="Times New Roman" panose="02020603050405020304" pitchFamily="18" charset="0"/>
                <a:cs typeface="Times New Roman" panose="02020603050405020304" pitchFamily="18" charset="0"/>
              </a:rPr>
              <a:t>Data_Frame</a:t>
            </a:r>
            <a:r>
              <a:rPr lang="en-IN" altLang="en-US" sz="3200" dirty="0">
                <a:latin typeface="Times New Roman" panose="02020603050405020304" pitchFamily="18" charset="0"/>
                <a:cs typeface="Times New Roman" panose="02020603050405020304" pitchFamily="18" charset="0"/>
              </a:rPr>
              <a:t>, Steps = c(1000, 6000, 2000))</a:t>
            </a:r>
          </a:p>
          <a:p>
            <a:pPr marL="0" lvl="0" indent="0" defTabSz="914400">
              <a:buClrTx/>
              <a:buNone/>
            </a:pPr>
            <a:r>
              <a:rPr lang="en-IN" altLang="en-US" sz="3200" dirty="0">
                <a:latin typeface="Times New Roman" panose="02020603050405020304" pitchFamily="18" charset="0"/>
                <a:cs typeface="Times New Roman" panose="02020603050405020304" pitchFamily="18" charset="0"/>
              </a:rPr>
              <a:t>&gt; </a:t>
            </a:r>
            <a:r>
              <a:rPr lang="en-IN" altLang="en-US" sz="3200" dirty="0" err="1">
                <a:latin typeface="Times New Roman" panose="02020603050405020304" pitchFamily="18" charset="0"/>
                <a:cs typeface="Times New Roman" panose="02020603050405020304" pitchFamily="18" charset="0"/>
              </a:rPr>
              <a:t>New_col_DF</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  Training Pulse Duration </a:t>
            </a:r>
            <a:r>
              <a:rPr lang="en-IN" altLang="en-US" sz="3200" dirty="0" smtClean="0">
                <a:latin typeface="Times New Roman" panose="02020603050405020304" pitchFamily="18" charset="0"/>
                <a:cs typeface="Times New Roman" panose="02020603050405020304" pitchFamily="18" charset="0"/>
              </a:rPr>
              <a:t> Steps</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1 Strength   100       60  </a:t>
            </a:r>
            <a:r>
              <a:rPr lang="en-IN" altLang="en-US" sz="3200" dirty="0" smtClean="0">
                <a:latin typeface="Times New Roman" panose="02020603050405020304" pitchFamily="18" charset="0"/>
                <a:cs typeface="Times New Roman" panose="02020603050405020304" pitchFamily="18" charset="0"/>
              </a:rPr>
              <a:t>   1000</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2  Stamina   150       30  </a:t>
            </a:r>
            <a:r>
              <a:rPr lang="en-IN" altLang="en-US" sz="3200" dirty="0" smtClean="0">
                <a:latin typeface="Times New Roman" panose="02020603050405020304" pitchFamily="18" charset="0"/>
                <a:cs typeface="Times New Roman" panose="02020603050405020304" pitchFamily="18" charset="0"/>
              </a:rPr>
              <a:t>   6000</a:t>
            </a:r>
            <a:endParaRPr lang="en-IN" altLang="en-US" sz="3200" dirty="0">
              <a:latin typeface="Times New Roman" panose="02020603050405020304" pitchFamily="18" charset="0"/>
              <a:cs typeface="Times New Roman" panose="02020603050405020304" pitchFamily="18" charset="0"/>
            </a:endParaRPr>
          </a:p>
          <a:p>
            <a:pPr marL="0" lvl="0" indent="0" defTabSz="914400">
              <a:buClrTx/>
              <a:buNone/>
            </a:pPr>
            <a:r>
              <a:rPr lang="en-IN" altLang="en-US" sz="3200" dirty="0">
                <a:latin typeface="Times New Roman" panose="02020603050405020304" pitchFamily="18" charset="0"/>
                <a:cs typeface="Times New Roman" panose="02020603050405020304" pitchFamily="18" charset="0"/>
              </a:rPr>
              <a:t>3    Other   </a:t>
            </a:r>
            <a:r>
              <a:rPr lang="en-IN" altLang="en-US" sz="3200" dirty="0" smtClean="0">
                <a:latin typeface="Times New Roman" panose="02020603050405020304" pitchFamily="18" charset="0"/>
                <a:cs typeface="Times New Roman" panose="02020603050405020304" pitchFamily="18" charset="0"/>
              </a:rPr>
              <a:t>  120        45     2000</a:t>
            </a:r>
            <a:endParaRPr lang="en-IN" altLang="en-US" sz="3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85740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b="1" dirty="0" smtClean="0">
                <a:latin typeface="Times New Roman" panose="02020603050405020304" pitchFamily="18" charset="0"/>
                <a:cs typeface="Times New Roman" panose="02020603050405020304" pitchFamily="18" charset="0"/>
              </a:rPr>
              <a:t>Number </a:t>
            </a:r>
            <a:r>
              <a:rPr lang="en-IN" b="1" dirty="0">
                <a:latin typeface="Times New Roman" panose="02020603050405020304" pitchFamily="18" charset="0"/>
                <a:cs typeface="Times New Roman" panose="02020603050405020304" pitchFamily="18" charset="0"/>
              </a:rPr>
              <a:t>of Rows and Columns</a:t>
            </a:r>
            <a:r>
              <a:rPr lang="en-IN" dirty="0"/>
              <a:t/>
            </a:r>
            <a:br>
              <a:rPr lang="en-IN" dirty="0"/>
            </a:br>
            <a:endParaRPr lang="en-IN" dirty="0"/>
          </a:p>
        </p:txBody>
      </p:sp>
      <p:sp>
        <p:nvSpPr>
          <p:cNvPr id="3" name="Content Placeholder 2"/>
          <p:cNvSpPr>
            <a:spLocks noGrp="1"/>
          </p:cNvSpPr>
          <p:nvPr>
            <p:ph idx="1"/>
          </p:nvPr>
        </p:nvSpPr>
        <p:spPr>
          <a:xfrm>
            <a:off x="382137" y="1651379"/>
            <a:ext cx="8625385" cy="4259843"/>
          </a:xfrm>
        </p:spPr>
        <p:txBody>
          <a:bodyPr>
            <a:normAutofit fontScale="62500" lnSpcReduction="20000"/>
          </a:bodyPr>
          <a:lstStyle/>
          <a:p>
            <a:pPr marL="0" indent="0">
              <a:buNone/>
            </a:pPr>
            <a:r>
              <a:rPr lang="en-IN" sz="4600" dirty="0">
                <a:latin typeface="Times New Roman" panose="02020603050405020304" pitchFamily="18" charset="0"/>
                <a:cs typeface="Times New Roman" panose="02020603050405020304" pitchFamily="18" charset="0"/>
              </a:rPr>
              <a:t>&gt; dim(</a:t>
            </a:r>
            <a:r>
              <a:rPr lang="en-IN" sz="4600" dirty="0" err="1">
                <a:latin typeface="Times New Roman" panose="02020603050405020304" pitchFamily="18" charset="0"/>
                <a:cs typeface="Times New Roman" panose="02020603050405020304" pitchFamily="18" charset="0"/>
              </a:rPr>
              <a:t>Data_Frame</a:t>
            </a:r>
            <a:r>
              <a:rPr lang="en-IN" sz="4600" dirty="0" smtClean="0">
                <a:latin typeface="Times New Roman" panose="02020603050405020304" pitchFamily="18" charset="0"/>
                <a:cs typeface="Times New Roman" panose="02020603050405020304" pitchFamily="18" charset="0"/>
              </a:rPr>
              <a:t>)   #dimensions</a:t>
            </a:r>
            <a:endParaRPr lang="en-IN" sz="4600" dirty="0">
              <a:latin typeface="Times New Roman" panose="02020603050405020304" pitchFamily="18" charset="0"/>
              <a:cs typeface="Times New Roman" panose="02020603050405020304" pitchFamily="18" charset="0"/>
            </a:endParaRPr>
          </a:p>
          <a:p>
            <a:pPr marL="0" indent="0">
              <a:buNone/>
            </a:pPr>
            <a:r>
              <a:rPr lang="en-IN" sz="4600" dirty="0">
                <a:latin typeface="Times New Roman" panose="02020603050405020304" pitchFamily="18" charset="0"/>
                <a:cs typeface="Times New Roman" panose="02020603050405020304" pitchFamily="18" charset="0"/>
              </a:rPr>
              <a:t>[1] 3 </a:t>
            </a:r>
            <a:r>
              <a:rPr lang="en-IN" sz="4600" dirty="0" smtClean="0">
                <a:latin typeface="Times New Roman" panose="02020603050405020304" pitchFamily="18" charset="0"/>
                <a:cs typeface="Times New Roman" panose="02020603050405020304" pitchFamily="18" charset="0"/>
              </a:rPr>
              <a:t>3</a:t>
            </a:r>
          </a:p>
          <a:p>
            <a:pPr marL="0" indent="0">
              <a:buNone/>
            </a:pPr>
            <a:endParaRPr lang="en-US" sz="4600" dirty="0" smtClean="0">
              <a:latin typeface="Times New Roman" panose="02020603050405020304" pitchFamily="18" charset="0"/>
              <a:cs typeface="Times New Roman" panose="02020603050405020304" pitchFamily="18" charset="0"/>
            </a:endParaRPr>
          </a:p>
          <a:p>
            <a:pPr marL="0" indent="0" algn="just">
              <a:buNone/>
            </a:pPr>
            <a:r>
              <a:rPr lang="en-US" altLang="en-US" sz="4600" dirty="0">
                <a:solidFill>
                  <a:srgbClr val="000000"/>
                </a:solidFill>
                <a:latin typeface="Times New Roman" panose="02020603050405020304" pitchFamily="18" charset="0"/>
                <a:cs typeface="Times New Roman" panose="02020603050405020304" pitchFamily="18" charset="0"/>
              </a:rPr>
              <a:t>You can also use the </a:t>
            </a:r>
            <a:r>
              <a:rPr lang="en-US" altLang="en-US" sz="4600" dirty="0" err="1">
                <a:solidFill>
                  <a:srgbClr val="DC143C"/>
                </a:solidFill>
                <a:latin typeface="Times New Roman" panose="02020603050405020304" pitchFamily="18" charset="0"/>
                <a:cs typeface="Times New Roman" panose="02020603050405020304" pitchFamily="18" charset="0"/>
              </a:rPr>
              <a:t>ncol</a:t>
            </a:r>
            <a:r>
              <a:rPr lang="en-US" altLang="en-US" sz="4600" dirty="0">
                <a:solidFill>
                  <a:srgbClr val="DC143C"/>
                </a:solidFill>
                <a:latin typeface="Times New Roman" panose="02020603050405020304" pitchFamily="18" charset="0"/>
                <a:cs typeface="Times New Roman" panose="02020603050405020304" pitchFamily="18" charset="0"/>
              </a:rPr>
              <a:t>()</a:t>
            </a:r>
            <a:r>
              <a:rPr lang="en-US" altLang="en-US" sz="4600" dirty="0">
                <a:solidFill>
                  <a:srgbClr val="000000"/>
                </a:solidFill>
                <a:latin typeface="Times New Roman" panose="02020603050405020304" pitchFamily="18" charset="0"/>
                <a:cs typeface="Times New Roman" panose="02020603050405020304" pitchFamily="18" charset="0"/>
              </a:rPr>
              <a:t> function to find the number of columns and </a:t>
            </a:r>
            <a:r>
              <a:rPr lang="en-US" altLang="en-US" sz="4600" dirty="0" err="1">
                <a:solidFill>
                  <a:srgbClr val="DC143C"/>
                </a:solidFill>
                <a:latin typeface="Times New Roman" panose="02020603050405020304" pitchFamily="18" charset="0"/>
                <a:cs typeface="Times New Roman" panose="02020603050405020304" pitchFamily="18" charset="0"/>
              </a:rPr>
              <a:t>nrow</a:t>
            </a:r>
            <a:r>
              <a:rPr lang="en-US" altLang="en-US" sz="4600" dirty="0">
                <a:solidFill>
                  <a:srgbClr val="DC143C"/>
                </a:solidFill>
                <a:latin typeface="Times New Roman" panose="02020603050405020304" pitchFamily="18" charset="0"/>
                <a:cs typeface="Times New Roman" panose="02020603050405020304" pitchFamily="18" charset="0"/>
              </a:rPr>
              <a:t>()</a:t>
            </a:r>
            <a:r>
              <a:rPr lang="en-US" altLang="en-US" sz="4600" dirty="0">
                <a:solidFill>
                  <a:srgbClr val="000000"/>
                </a:solidFill>
                <a:latin typeface="Times New Roman" panose="02020603050405020304" pitchFamily="18" charset="0"/>
                <a:cs typeface="Times New Roman" panose="02020603050405020304" pitchFamily="18" charset="0"/>
              </a:rPr>
              <a:t> to find the number of </a:t>
            </a:r>
            <a:r>
              <a:rPr lang="en-US" altLang="en-US" sz="4600" dirty="0" smtClean="0">
                <a:solidFill>
                  <a:srgbClr val="000000"/>
                </a:solidFill>
                <a:latin typeface="Times New Roman" panose="02020603050405020304" pitchFamily="18" charset="0"/>
                <a:cs typeface="Times New Roman" panose="02020603050405020304" pitchFamily="18" charset="0"/>
              </a:rPr>
              <a:t>rows</a:t>
            </a:r>
            <a:endParaRPr lang="en-US" altLang="en-US" sz="4600" dirty="0">
              <a:solidFill>
                <a:srgbClr val="000000"/>
              </a:solidFill>
              <a:latin typeface="Times New Roman" panose="02020603050405020304" pitchFamily="18" charset="0"/>
              <a:cs typeface="Times New Roman" panose="02020603050405020304" pitchFamily="18" charset="0"/>
            </a:endParaRPr>
          </a:p>
          <a:p>
            <a:pPr marL="0" indent="0">
              <a:buNone/>
            </a:pPr>
            <a:r>
              <a:rPr lang="en-US" altLang="en-US" sz="4600" dirty="0">
                <a:solidFill>
                  <a:schemeClr val="tx1"/>
                </a:solidFill>
                <a:latin typeface="Times New Roman" panose="02020603050405020304" pitchFamily="18" charset="0"/>
                <a:cs typeface="Times New Roman" panose="02020603050405020304" pitchFamily="18" charset="0"/>
              </a:rPr>
              <a:t>&gt; </a:t>
            </a:r>
            <a:r>
              <a:rPr lang="en-US" altLang="en-US" sz="4600" dirty="0" err="1">
                <a:solidFill>
                  <a:schemeClr val="tx1"/>
                </a:solidFill>
                <a:latin typeface="Times New Roman" panose="02020603050405020304" pitchFamily="18" charset="0"/>
                <a:cs typeface="Times New Roman" panose="02020603050405020304" pitchFamily="18" charset="0"/>
              </a:rPr>
              <a:t>ncol</a:t>
            </a:r>
            <a:r>
              <a:rPr lang="en-US" altLang="en-US" sz="4600" dirty="0">
                <a:solidFill>
                  <a:schemeClr val="tx1"/>
                </a:solidFill>
                <a:latin typeface="Times New Roman" panose="02020603050405020304" pitchFamily="18" charset="0"/>
                <a:cs typeface="Times New Roman" panose="02020603050405020304" pitchFamily="18" charset="0"/>
              </a:rPr>
              <a:t>(</a:t>
            </a:r>
            <a:r>
              <a:rPr lang="en-US" altLang="en-US" sz="4600" dirty="0" err="1">
                <a:solidFill>
                  <a:schemeClr val="tx1"/>
                </a:solidFill>
                <a:latin typeface="Times New Roman" panose="02020603050405020304" pitchFamily="18" charset="0"/>
                <a:cs typeface="Times New Roman" panose="02020603050405020304" pitchFamily="18" charset="0"/>
              </a:rPr>
              <a:t>Data_Frame</a:t>
            </a:r>
            <a:r>
              <a:rPr lang="en-US" altLang="en-US" sz="4600" dirty="0">
                <a:solidFill>
                  <a:schemeClr val="tx1"/>
                </a:solidFill>
                <a:latin typeface="Times New Roman" panose="02020603050405020304" pitchFamily="18" charset="0"/>
                <a:cs typeface="Times New Roman" panose="02020603050405020304" pitchFamily="18" charset="0"/>
              </a:rPr>
              <a:t>)</a:t>
            </a:r>
          </a:p>
          <a:p>
            <a:pPr marL="0" indent="0">
              <a:buNone/>
            </a:pPr>
            <a:r>
              <a:rPr lang="en-US" altLang="en-US" sz="4600" dirty="0">
                <a:solidFill>
                  <a:schemeClr val="tx1"/>
                </a:solidFill>
                <a:latin typeface="Times New Roman" panose="02020603050405020304" pitchFamily="18" charset="0"/>
                <a:cs typeface="Times New Roman" panose="02020603050405020304" pitchFamily="18" charset="0"/>
              </a:rPr>
              <a:t>[1] </a:t>
            </a:r>
            <a:r>
              <a:rPr lang="en-US" altLang="en-US" sz="4600" dirty="0" smtClean="0">
                <a:solidFill>
                  <a:schemeClr val="tx1"/>
                </a:solidFill>
                <a:latin typeface="Times New Roman" panose="02020603050405020304" pitchFamily="18" charset="0"/>
                <a:cs typeface="Times New Roman" panose="02020603050405020304" pitchFamily="18" charset="0"/>
              </a:rPr>
              <a:t>3</a:t>
            </a:r>
          </a:p>
          <a:p>
            <a:pPr marL="0" indent="0">
              <a:buNone/>
            </a:pPr>
            <a:r>
              <a:rPr lang="en-US" altLang="en-US" sz="4600" dirty="0">
                <a:solidFill>
                  <a:schemeClr val="tx1"/>
                </a:solidFill>
                <a:latin typeface="Times New Roman" panose="02020603050405020304" pitchFamily="18" charset="0"/>
                <a:cs typeface="Times New Roman" panose="02020603050405020304" pitchFamily="18" charset="0"/>
              </a:rPr>
              <a:t>&gt; </a:t>
            </a:r>
            <a:r>
              <a:rPr lang="en-US" altLang="en-US" sz="4600" dirty="0" err="1">
                <a:solidFill>
                  <a:schemeClr val="tx1"/>
                </a:solidFill>
                <a:latin typeface="Times New Roman" panose="02020603050405020304" pitchFamily="18" charset="0"/>
                <a:cs typeface="Times New Roman" panose="02020603050405020304" pitchFamily="18" charset="0"/>
              </a:rPr>
              <a:t>nrow</a:t>
            </a:r>
            <a:r>
              <a:rPr lang="en-US" altLang="en-US" sz="4600" dirty="0">
                <a:solidFill>
                  <a:schemeClr val="tx1"/>
                </a:solidFill>
                <a:latin typeface="Times New Roman" panose="02020603050405020304" pitchFamily="18" charset="0"/>
                <a:cs typeface="Times New Roman" panose="02020603050405020304" pitchFamily="18" charset="0"/>
              </a:rPr>
              <a:t>(</a:t>
            </a:r>
            <a:r>
              <a:rPr lang="en-US" altLang="en-US" sz="4600" dirty="0" err="1">
                <a:solidFill>
                  <a:schemeClr val="tx1"/>
                </a:solidFill>
                <a:latin typeface="Times New Roman" panose="02020603050405020304" pitchFamily="18" charset="0"/>
                <a:cs typeface="Times New Roman" panose="02020603050405020304" pitchFamily="18" charset="0"/>
              </a:rPr>
              <a:t>Data_Frame</a:t>
            </a:r>
            <a:r>
              <a:rPr lang="en-US" altLang="en-US" sz="4600" dirty="0">
                <a:solidFill>
                  <a:schemeClr val="tx1"/>
                </a:solidFill>
                <a:latin typeface="Times New Roman" panose="02020603050405020304" pitchFamily="18" charset="0"/>
                <a:cs typeface="Times New Roman" panose="02020603050405020304" pitchFamily="18" charset="0"/>
              </a:rPr>
              <a:t>)</a:t>
            </a:r>
          </a:p>
          <a:p>
            <a:pPr marL="0" indent="0">
              <a:buNone/>
            </a:pPr>
            <a:r>
              <a:rPr lang="en-US" altLang="en-US" sz="4600" dirty="0">
                <a:solidFill>
                  <a:schemeClr val="tx1"/>
                </a:solidFill>
                <a:latin typeface="Times New Roman" panose="02020603050405020304" pitchFamily="18" charset="0"/>
                <a:cs typeface="Times New Roman" panose="02020603050405020304" pitchFamily="18" charset="0"/>
              </a:rPr>
              <a:t>[1] 3</a:t>
            </a:r>
          </a:p>
          <a:p>
            <a:pPr marL="0" indent="0">
              <a:buNone/>
            </a:pPr>
            <a:endParaRPr lang="en-US" altLang="en-US" sz="4600"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US" altLang="en-US" sz="46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en-US" sz="36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3600" dirty="0" smtClean="0">
              <a:latin typeface="Times New Roman" panose="02020603050405020304" pitchFamily="18" charset="0"/>
              <a:cs typeface="Times New Roman" panose="02020603050405020304" pitchFamily="18" charset="0"/>
            </a:endParaRPr>
          </a:p>
          <a:p>
            <a:pPr marL="0" indent="0">
              <a:buNone/>
            </a:pPr>
            <a:endParaRPr lang="en-US" sz="3600" dirty="0">
              <a:latin typeface="Times New Roman" panose="02020603050405020304" pitchFamily="18" charset="0"/>
              <a:cs typeface="Times New Roman" panose="02020603050405020304" pitchFamily="18" charset="0"/>
            </a:endParaRPr>
          </a:p>
          <a:p>
            <a:pPr marL="0" indent="0">
              <a:buNone/>
            </a:pPr>
            <a:endParaRPr lang="en-IN" sz="3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99</a:t>
            </a:fld>
            <a:endParaRPr lang="en-US" sz="1400">
              <a:solidFill>
                <a:srgbClr val="000000"/>
              </a:solidFill>
              <a:latin typeface="Arial"/>
              <a:ea typeface="Arial"/>
              <a:cs typeface="Arial"/>
              <a:sym typeface="Arial"/>
            </a:endParaRPr>
          </a:p>
        </p:txBody>
      </p:sp>
      <p:sp>
        <p:nvSpPr>
          <p:cNvPr id="5" name="Rectangle 1"/>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60218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1024</TotalTime>
  <Words>3152</Words>
  <Application>Microsoft Office PowerPoint</Application>
  <PresentationFormat>On-screen Show (4:3)</PresentationFormat>
  <Paragraphs>549</Paragraphs>
  <Slides>99</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Times New Roman</vt:lpstr>
      <vt:lpstr>Wingdings 3</vt:lpstr>
      <vt:lpstr>Arial</vt:lpstr>
      <vt:lpstr>Calibri</vt:lpstr>
      <vt:lpstr>Century Gothic</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Examples</vt:lpstr>
      <vt:lpstr>PowerPoint Presentation</vt:lpstr>
      <vt:lpstr>Calling Functions in R</vt:lpstr>
      <vt:lpstr>PowerPoint Presentation</vt:lpstr>
      <vt:lpstr>R – Vectors</vt:lpstr>
      <vt:lpstr>Constructing a vector in R</vt:lpstr>
      <vt:lpstr>PowerPoint Presentation</vt:lpstr>
      <vt:lpstr>Calculating the sum of a vector</vt:lpstr>
      <vt:lpstr>Storing and Calculating values in R</vt:lpstr>
      <vt:lpstr>PowerPoint Presentation</vt:lpstr>
      <vt:lpstr>Combining Text values in R</vt:lpstr>
      <vt:lpstr>Vector with numerical decimals in a sequence</vt:lpstr>
      <vt:lpstr>Vector Length</vt:lpstr>
      <vt:lpstr> Sort a Vector </vt:lpstr>
      <vt:lpstr>PowerPoint Presentation</vt:lpstr>
      <vt:lpstr>Change an Item</vt:lpstr>
      <vt:lpstr>Repeat Vectors </vt:lpstr>
      <vt:lpstr>Repeat the sequence of the vector:</vt:lpstr>
      <vt:lpstr> Entering numerical Items as Data</vt:lpstr>
      <vt:lpstr>PowerPoint Presentation</vt:lpstr>
      <vt:lpstr>Entering text item as data</vt:lpstr>
      <vt:lpstr> Using scan command for making data</vt:lpstr>
      <vt:lpstr> Example</vt:lpstr>
      <vt:lpstr> Entering text as data using scan()</vt:lpstr>
      <vt:lpstr> Example:</vt:lpstr>
      <vt:lpstr>PowerPoint Presentation</vt:lpstr>
      <vt:lpstr>Getwd() function</vt:lpstr>
      <vt:lpstr>        Manipulate and Process data in R</vt:lpstr>
      <vt:lpstr>PowerPoint Presentation</vt:lpstr>
      <vt:lpstr>Various ways to select a part of Vector Object</vt:lpstr>
      <vt:lpstr>PowerPoint Presentation</vt:lpstr>
      <vt:lpstr>PowerPoint Presentation</vt:lpstr>
      <vt:lpstr>PowerPoint Presentation</vt:lpstr>
      <vt:lpstr> Returning logical values from a vector</vt:lpstr>
      <vt:lpstr>PowerPoint Presentation</vt:lpstr>
      <vt:lpstr>PowerPoint Presentation</vt:lpstr>
      <vt:lpstr>Assigning values using vectors </vt:lpstr>
      <vt:lpstr>PowerPoint Presentation</vt:lpstr>
      <vt:lpstr>PowerPoint Presentation</vt:lpstr>
      <vt:lpstr>Data Frames</vt:lpstr>
      <vt:lpstr>PowerPoint Presentation</vt:lpstr>
      <vt:lpstr>PowerPoint Presentation</vt:lpstr>
      <vt:lpstr>Add a new row</vt:lpstr>
      <vt:lpstr>Add Columns </vt:lpstr>
      <vt:lpstr>Number of Rows and Columns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dc:creator>
  <cp:lastModifiedBy>sameera</cp:lastModifiedBy>
  <cp:revision>254</cp:revision>
  <dcterms:created xsi:type="dcterms:W3CDTF">2006-08-16T00:00:00Z</dcterms:created>
  <dcterms:modified xsi:type="dcterms:W3CDTF">2023-02-24T16:16:40Z</dcterms:modified>
</cp:coreProperties>
</file>